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1" r:id="rId2"/>
    <p:sldMasterId id="2147483652" r:id="rId3"/>
    <p:sldMasterId id="2147483656" r:id="rId4"/>
    <p:sldMasterId id="2147483660" r:id="rId5"/>
    <p:sldMasterId id="2147483664" r:id="rId6"/>
    <p:sldMasterId id="2147483668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4"/>
    <a:srgbClr val="923E74"/>
    <a:srgbClr val="B8494C"/>
    <a:srgbClr val="E18D27"/>
    <a:srgbClr val="97773B"/>
    <a:srgbClr val="52704A"/>
    <a:srgbClr val="DE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4149080"/>
            <a:ext cx="3888432" cy="432048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9608" y="4653136"/>
            <a:ext cx="350456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DF2F-7721-4C9A-9720-22D687A90305}" type="datetimeFigureOut">
              <a:rPr lang="bg-BG" smtClean="0"/>
              <a:pPr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5A36-7E8D-4013-8ED5-C7018477FC0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9777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EEC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E18D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18D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EEC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B8494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B8494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EEC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923E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923E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77072"/>
            <a:ext cx="4752528" cy="1008112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DF2F-7721-4C9A-9720-22D687A90305}" type="datetimeFigureOut">
              <a:rPr lang="bg-BG" smtClean="0"/>
              <a:pPr/>
              <a:t>12.10.2020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5A36-7E8D-4013-8ED5-C7018477FC0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7744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EEC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6F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6F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EEC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2704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2704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DEEC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9777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688" y="4077072"/>
            <a:ext cx="468052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DF2F-7721-4C9A-9720-22D687A90305}" type="datetimeFigureOut">
              <a:rPr lang="bg-BG" smtClean="0"/>
              <a:pPr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5A36-7E8D-4013-8ED5-C7018477FC04}" type="slidenum">
              <a:rPr lang="bg-BG" smtClean="0"/>
              <a:pPr/>
              <a:t>‹#›</a:t>
            </a:fld>
            <a:endParaRPr lang="bg-BG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301208"/>
            <a:ext cx="3024336" cy="73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\\10.240.3.115\Public\__\blue_bg.e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47359" cy="6858000"/>
          </a:xfrm>
          <a:prstGeom prst="rect">
            <a:avLst/>
          </a:prstGeom>
          <a:noFill/>
        </p:spPr>
      </p:pic>
      <p:pic>
        <p:nvPicPr>
          <p:cNvPr id="9218" name="Picture 2" descr="\\10.240.3.115\Public\__\background_blue.emf"/>
          <p:cNvPicPr>
            <a:picLocks noChangeAspect="1" noChangeArrowheads="1"/>
          </p:cNvPicPr>
          <p:nvPr userDrawn="1"/>
        </p:nvPicPr>
        <p:blipFill>
          <a:blip r:embed="rId6" cstate="print"/>
          <a:srcRect t="37354" r="1133"/>
          <a:stretch>
            <a:fillRect/>
          </a:stretch>
        </p:blipFill>
        <p:spPr bwMode="auto">
          <a:xfrm>
            <a:off x="-1" y="0"/>
            <a:ext cx="9144001" cy="173665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  <p:sp>
        <p:nvSpPr>
          <p:cNvPr id="9224" name="Freeform 8"/>
          <p:cNvSpPr>
            <a:spLocks noEditPoints="1"/>
          </p:cNvSpPr>
          <p:nvPr userDrawn="1"/>
        </p:nvSpPr>
        <p:spPr bwMode="auto">
          <a:xfrm>
            <a:off x="467544" y="332656"/>
            <a:ext cx="1080120" cy="1080120"/>
          </a:xfrm>
          <a:custGeom>
            <a:avLst/>
            <a:gdLst/>
            <a:ahLst/>
            <a:cxnLst>
              <a:cxn ang="0">
                <a:pos x="2120" y="2898"/>
              </a:cxn>
              <a:cxn ang="0">
                <a:pos x="2394" y="2939"/>
              </a:cxn>
              <a:cxn ang="0">
                <a:pos x="3475" y="1944"/>
              </a:cxn>
              <a:cxn ang="0">
                <a:pos x="3449" y="1728"/>
              </a:cxn>
              <a:cxn ang="0">
                <a:pos x="3498" y="1434"/>
              </a:cxn>
              <a:cxn ang="0">
                <a:pos x="2071" y="650"/>
              </a:cxn>
              <a:cxn ang="0">
                <a:pos x="848" y="1778"/>
              </a:cxn>
              <a:cxn ang="0">
                <a:pos x="1718" y="2990"/>
              </a:cxn>
              <a:cxn ang="0">
                <a:pos x="2120" y="2898"/>
              </a:cxn>
              <a:cxn ang="0">
                <a:pos x="1192" y="3825"/>
              </a:cxn>
              <a:cxn ang="0">
                <a:pos x="1268" y="3459"/>
              </a:cxn>
              <a:cxn ang="0">
                <a:pos x="465" y="2403"/>
              </a:cxn>
              <a:cxn ang="0">
                <a:pos x="0" y="4360"/>
              </a:cxn>
              <a:cxn ang="0">
                <a:pos x="614" y="6590"/>
              </a:cxn>
              <a:cxn ang="0">
                <a:pos x="1382" y="4385"/>
              </a:cxn>
              <a:cxn ang="0">
                <a:pos x="1192" y="3825"/>
              </a:cxn>
              <a:cxn ang="0">
                <a:pos x="4377" y="800"/>
              </a:cxn>
              <a:cxn ang="0">
                <a:pos x="5010" y="1051"/>
              </a:cxn>
              <a:cxn ang="0">
                <a:pos x="6533" y="581"/>
              </a:cxn>
              <a:cxn ang="0">
                <a:pos x="4360" y="0"/>
              </a:cxn>
              <a:cxn ang="0">
                <a:pos x="2826" y="279"/>
              </a:cxn>
              <a:cxn ang="0">
                <a:pos x="3906" y="930"/>
              </a:cxn>
              <a:cxn ang="0">
                <a:pos x="4377" y="800"/>
              </a:cxn>
              <a:cxn ang="0">
                <a:pos x="5764" y="5169"/>
              </a:cxn>
              <a:cxn ang="0">
                <a:pos x="6005" y="4858"/>
              </a:cxn>
              <a:cxn ang="0">
                <a:pos x="4739" y="2582"/>
              </a:cxn>
              <a:cxn ang="0">
                <a:pos x="4377" y="2655"/>
              </a:cxn>
              <a:cxn ang="0">
                <a:pos x="3838" y="2482"/>
              </a:cxn>
              <a:cxn ang="0">
                <a:pos x="2907" y="3336"/>
              </a:cxn>
              <a:cxn ang="0">
                <a:pos x="3048" y="3825"/>
              </a:cxn>
              <a:cxn ang="0">
                <a:pos x="3005" y="4103"/>
              </a:cxn>
              <a:cxn ang="0">
                <a:pos x="5764" y="5169"/>
              </a:cxn>
              <a:cxn ang="0">
                <a:pos x="6967" y="6421"/>
              </a:cxn>
              <a:cxn ang="0">
                <a:pos x="6987" y="6953"/>
              </a:cxn>
              <a:cxn ang="0">
                <a:pos x="6929" y="7882"/>
              </a:cxn>
              <a:cxn ang="0">
                <a:pos x="8515" y="5684"/>
              </a:cxn>
              <a:cxn ang="0">
                <a:pos x="7481" y="5857"/>
              </a:cxn>
              <a:cxn ang="0">
                <a:pos x="6967" y="6421"/>
              </a:cxn>
              <a:cxn ang="0">
                <a:pos x="5546" y="5793"/>
              </a:cxn>
              <a:cxn ang="0">
                <a:pos x="2604" y="4616"/>
              </a:cxn>
              <a:cxn ang="0">
                <a:pos x="2121" y="4753"/>
              </a:cxn>
              <a:cxn ang="0">
                <a:pos x="1930" y="4733"/>
              </a:cxn>
              <a:cxn ang="0">
                <a:pos x="1172" y="7333"/>
              </a:cxn>
              <a:cxn ang="0">
                <a:pos x="2663" y="8377"/>
              </a:cxn>
              <a:cxn ang="0">
                <a:pos x="5546" y="5793"/>
              </a:cxn>
              <a:cxn ang="0">
                <a:pos x="7287" y="1129"/>
              </a:cxn>
              <a:cxn ang="0">
                <a:pos x="5300" y="1635"/>
              </a:cxn>
              <a:cxn ang="0">
                <a:pos x="5304" y="1728"/>
              </a:cxn>
              <a:cxn ang="0">
                <a:pos x="5209" y="2136"/>
              </a:cxn>
              <a:cxn ang="0">
                <a:pos x="6616" y="4643"/>
              </a:cxn>
              <a:cxn ang="0">
                <a:pos x="7454" y="5209"/>
              </a:cxn>
              <a:cxn ang="0">
                <a:pos x="8677" y="4970"/>
              </a:cxn>
              <a:cxn ang="0">
                <a:pos x="8720" y="4360"/>
              </a:cxn>
              <a:cxn ang="0">
                <a:pos x="7287" y="1129"/>
              </a:cxn>
              <a:cxn ang="0">
                <a:pos x="6013" y="6288"/>
              </a:cxn>
              <a:cxn ang="0">
                <a:pos x="3301" y="8590"/>
              </a:cxn>
              <a:cxn ang="0">
                <a:pos x="4360" y="8720"/>
              </a:cxn>
              <a:cxn ang="0">
                <a:pos x="6200" y="8313"/>
              </a:cxn>
              <a:cxn ang="0">
                <a:pos x="6337" y="6953"/>
              </a:cxn>
              <a:cxn ang="0">
                <a:pos x="6317" y="6453"/>
              </a:cxn>
              <a:cxn ang="0">
                <a:pos x="6013" y="6288"/>
              </a:cxn>
            </a:cxnLst>
            <a:rect l="0" t="0" r="r" b="b"/>
            <a:pathLst>
              <a:path w="8720" h="8720">
                <a:moveTo>
                  <a:pt x="2120" y="2898"/>
                </a:moveTo>
                <a:cubicBezTo>
                  <a:pt x="2215" y="2898"/>
                  <a:pt x="2307" y="2912"/>
                  <a:pt x="2394" y="2939"/>
                </a:cubicBezTo>
                <a:cubicBezTo>
                  <a:pt x="2721" y="2572"/>
                  <a:pt x="3083" y="2239"/>
                  <a:pt x="3475" y="1944"/>
                </a:cubicBezTo>
                <a:cubicBezTo>
                  <a:pt x="3459" y="1874"/>
                  <a:pt x="3449" y="1802"/>
                  <a:pt x="3449" y="1728"/>
                </a:cubicBezTo>
                <a:cubicBezTo>
                  <a:pt x="3449" y="1625"/>
                  <a:pt x="3467" y="1527"/>
                  <a:pt x="3498" y="1434"/>
                </a:cubicBezTo>
                <a:cubicBezTo>
                  <a:pt x="3058" y="1119"/>
                  <a:pt x="2580" y="854"/>
                  <a:pt x="2071" y="650"/>
                </a:cubicBezTo>
                <a:cubicBezTo>
                  <a:pt x="1595" y="944"/>
                  <a:pt x="1179" y="1329"/>
                  <a:pt x="848" y="1778"/>
                </a:cubicBezTo>
                <a:cubicBezTo>
                  <a:pt x="1094" y="2214"/>
                  <a:pt x="1386" y="2621"/>
                  <a:pt x="1718" y="2990"/>
                </a:cubicBezTo>
                <a:cubicBezTo>
                  <a:pt x="1840" y="2932"/>
                  <a:pt x="1976" y="2898"/>
                  <a:pt x="2120" y="2898"/>
                </a:cubicBezTo>
                <a:moveTo>
                  <a:pt x="1192" y="3825"/>
                </a:moveTo>
                <a:cubicBezTo>
                  <a:pt x="1192" y="3695"/>
                  <a:pt x="1220" y="3571"/>
                  <a:pt x="1268" y="3459"/>
                </a:cubicBezTo>
                <a:cubicBezTo>
                  <a:pt x="970" y="3132"/>
                  <a:pt x="701" y="2779"/>
                  <a:pt x="465" y="2403"/>
                </a:cubicBezTo>
                <a:cubicBezTo>
                  <a:pt x="168" y="2992"/>
                  <a:pt x="0" y="3656"/>
                  <a:pt x="0" y="4360"/>
                </a:cubicBezTo>
                <a:cubicBezTo>
                  <a:pt x="0" y="5175"/>
                  <a:pt x="225" y="5938"/>
                  <a:pt x="614" y="6590"/>
                </a:cubicBezTo>
                <a:cubicBezTo>
                  <a:pt x="753" y="5806"/>
                  <a:pt x="1018" y="5065"/>
                  <a:pt x="1382" y="4385"/>
                </a:cubicBezTo>
                <a:cubicBezTo>
                  <a:pt x="1264" y="4230"/>
                  <a:pt x="1192" y="4036"/>
                  <a:pt x="1192" y="3825"/>
                </a:cubicBezTo>
                <a:moveTo>
                  <a:pt x="4377" y="800"/>
                </a:moveTo>
                <a:cubicBezTo>
                  <a:pt x="4622" y="800"/>
                  <a:pt x="4844" y="896"/>
                  <a:pt x="5010" y="1051"/>
                </a:cubicBezTo>
                <a:cubicBezTo>
                  <a:pt x="5494" y="843"/>
                  <a:pt x="6004" y="683"/>
                  <a:pt x="6533" y="581"/>
                </a:cubicBezTo>
                <a:cubicBezTo>
                  <a:pt x="5893" y="212"/>
                  <a:pt x="5152" y="0"/>
                  <a:pt x="4360" y="0"/>
                </a:cubicBezTo>
                <a:cubicBezTo>
                  <a:pt x="3820" y="0"/>
                  <a:pt x="3304" y="99"/>
                  <a:pt x="2826" y="279"/>
                </a:cubicBezTo>
                <a:cubicBezTo>
                  <a:pt x="3206" y="465"/>
                  <a:pt x="3566" y="684"/>
                  <a:pt x="3906" y="930"/>
                </a:cubicBezTo>
                <a:cubicBezTo>
                  <a:pt x="4044" y="848"/>
                  <a:pt x="4205" y="800"/>
                  <a:pt x="4377" y="800"/>
                </a:cubicBezTo>
                <a:moveTo>
                  <a:pt x="5764" y="5169"/>
                </a:moveTo>
                <a:cubicBezTo>
                  <a:pt x="5822" y="5049"/>
                  <a:pt x="5904" y="4943"/>
                  <a:pt x="6005" y="4858"/>
                </a:cubicBezTo>
                <a:cubicBezTo>
                  <a:pt x="5731" y="4016"/>
                  <a:pt x="5297" y="3245"/>
                  <a:pt x="4739" y="2582"/>
                </a:cubicBezTo>
                <a:cubicBezTo>
                  <a:pt x="4628" y="2629"/>
                  <a:pt x="4505" y="2655"/>
                  <a:pt x="4377" y="2655"/>
                </a:cubicBezTo>
                <a:cubicBezTo>
                  <a:pt x="4175" y="2655"/>
                  <a:pt x="3990" y="2590"/>
                  <a:pt x="3838" y="2482"/>
                </a:cubicBezTo>
                <a:cubicBezTo>
                  <a:pt x="3502" y="2737"/>
                  <a:pt x="3191" y="3024"/>
                  <a:pt x="2907" y="3336"/>
                </a:cubicBezTo>
                <a:cubicBezTo>
                  <a:pt x="2996" y="3479"/>
                  <a:pt x="3048" y="3646"/>
                  <a:pt x="3048" y="3825"/>
                </a:cubicBezTo>
                <a:cubicBezTo>
                  <a:pt x="3048" y="3922"/>
                  <a:pt x="3033" y="4015"/>
                  <a:pt x="3005" y="4103"/>
                </a:cubicBezTo>
                <a:cubicBezTo>
                  <a:pt x="3819" y="4647"/>
                  <a:pt x="4756" y="5019"/>
                  <a:pt x="5764" y="5169"/>
                </a:cubicBezTo>
                <a:moveTo>
                  <a:pt x="6967" y="6421"/>
                </a:moveTo>
                <a:cubicBezTo>
                  <a:pt x="6980" y="6597"/>
                  <a:pt x="6987" y="6774"/>
                  <a:pt x="6987" y="6953"/>
                </a:cubicBezTo>
                <a:cubicBezTo>
                  <a:pt x="6987" y="7268"/>
                  <a:pt x="6967" y="7578"/>
                  <a:pt x="6929" y="7882"/>
                </a:cubicBezTo>
                <a:cubicBezTo>
                  <a:pt x="7668" y="7342"/>
                  <a:pt x="8231" y="6576"/>
                  <a:pt x="8515" y="5684"/>
                </a:cubicBezTo>
                <a:cubicBezTo>
                  <a:pt x="8179" y="5766"/>
                  <a:pt x="7834" y="5824"/>
                  <a:pt x="7481" y="5857"/>
                </a:cubicBezTo>
                <a:cubicBezTo>
                  <a:pt x="7398" y="6111"/>
                  <a:pt x="7210" y="6317"/>
                  <a:pt x="6967" y="6421"/>
                </a:cubicBezTo>
                <a:moveTo>
                  <a:pt x="5546" y="5793"/>
                </a:moveTo>
                <a:cubicBezTo>
                  <a:pt x="4470" y="5614"/>
                  <a:pt x="3473" y="5204"/>
                  <a:pt x="2604" y="4616"/>
                </a:cubicBezTo>
                <a:cubicBezTo>
                  <a:pt x="2463" y="4702"/>
                  <a:pt x="2298" y="4753"/>
                  <a:pt x="2121" y="4753"/>
                </a:cubicBezTo>
                <a:cubicBezTo>
                  <a:pt x="2055" y="4753"/>
                  <a:pt x="1992" y="4746"/>
                  <a:pt x="1930" y="4733"/>
                </a:cubicBezTo>
                <a:cubicBezTo>
                  <a:pt x="1514" y="5521"/>
                  <a:pt x="1249" y="6401"/>
                  <a:pt x="1172" y="7333"/>
                </a:cubicBezTo>
                <a:cubicBezTo>
                  <a:pt x="1587" y="7778"/>
                  <a:pt x="2094" y="8136"/>
                  <a:pt x="2663" y="8377"/>
                </a:cubicBezTo>
                <a:cubicBezTo>
                  <a:pt x="3369" y="7290"/>
                  <a:pt x="4357" y="6392"/>
                  <a:pt x="5546" y="5793"/>
                </a:cubicBezTo>
                <a:moveTo>
                  <a:pt x="7287" y="1129"/>
                </a:moveTo>
                <a:cubicBezTo>
                  <a:pt x="6588" y="1196"/>
                  <a:pt x="5921" y="1372"/>
                  <a:pt x="5300" y="1635"/>
                </a:cubicBezTo>
                <a:cubicBezTo>
                  <a:pt x="5303" y="1666"/>
                  <a:pt x="5304" y="1696"/>
                  <a:pt x="5304" y="1728"/>
                </a:cubicBezTo>
                <a:cubicBezTo>
                  <a:pt x="5304" y="1875"/>
                  <a:pt x="5270" y="2013"/>
                  <a:pt x="5209" y="2136"/>
                </a:cubicBezTo>
                <a:cubicBezTo>
                  <a:pt x="5830" y="2864"/>
                  <a:pt x="6312" y="3713"/>
                  <a:pt x="6616" y="4643"/>
                </a:cubicBezTo>
                <a:cubicBezTo>
                  <a:pt x="6994" y="4650"/>
                  <a:pt x="7316" y="4881"/>
                  <a:pt x="7454" y="5209"/>
                </a:cubicBezTo>
                <a:cubicBezTo>
                  <a:pt x="7874" y="5167"/>
                  <a:pt x="8283" y="5086"/>
                  <a:pt x="8677" y="4970"/>
                </a:cubicBezTo>
                <a:cubicBezTo>
                  <a:pt x="8704" y="4771"/>
                  <a:pt x="8720" y="4568"/>
                  <a:pt x="8720" y="4360"/>
                </a:cubicBezTo>
                <a:cubicBezTo>
                  <a:pt x="8720" y="3079"/>
                  <a:pt x="8167" y="1926"/>
                  <a:pt x="7287" y="1129"/>
                </a:cubicBezTo>
                <a:moveTo>
                  <a:pt x="6013" y="6288"/>
                </a:moveTo>
                <a:cubicBezTo>
                  <a:pt x="4903" y="6809"/>
                  <a:pt x="3974" y="7610"/>
                  <a:pt x="3301" y="8590"/>
                </a:cubicBezTo>
                <a:cubicBezTo>
                  <a:pt x="3640" y="8674"/>
                  <a:pt x="3995" y="8720"/>
                  <a:pt x="4360" y="8720"/>
                </a:cubicBezTo>
                <a:cubicBezTo>
                  <a:pt x="5018" y="8720"/>
                  <a:pt x="5641" y="8573"/>
                  <a:pt x="6200" y="8313"/>
                </a:cubicBezTo>
                <a:cubicBezTo>
                  <a:pt x="6290" y="7873"/>
                  <a:pt x="6337" y="7419"/>
                  <a:pt x="6337" y="6953"/>
                </a:cubicBezTo>
                <a:cubicBezTo>
                  <a:pt x="6337" y="6785"/>
                  <a:pt x="6330" y="6618"/>
                  <a:pt x="6317" y="6453"/>
                </a:cubicBezTo>
                <a:cubicBezTo>
                  <a:pt x="6205" y="6417"/>
                  <a:pt x="6103" y="6361"/>
                  <a:pt x="6013" y="6288"/>
                </a:cubicBezTo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F9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6F9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6F9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6F9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6F9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10.240.3.115\Public\__\green_bg.e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47359" cy="6858000"/>
          </a:xfrm>
          <a:prstGeom prst="rect">
            <a:avLst/>
          </a:prstGeom>
          <a:noFill/>
        </p:spPr>
      </p:pic>
      <p:pic>
        <p:nvPicPr>
          <p:cNvPr id="3074" name="Picture 2" descr="\\10.240.3.115\Public\__\background_green.emf"/>
          <p:cNvPicPr>
            <a:picLocks noChangeAspect="1" noChangeArrowheads="1"/>
          </p:cNvPicPr>
          <p:nvPr userDrawn="1"/>
        </p:nvPicPr>
        <p:blipFill>
          <a:blip r:embed="rId6" cstate="print"/>
          <a:srcRect t="37353" r="1132"/>
          <a:stretch>
            <a:fillRect/>
          </a:stretch>
        </p:blipFill>
        <p:spPr bwMode="auto">
          <a:xfrm>
            <a:off x="-1" y="0"/>
            <a:ext cx="9144001" cy="173665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  <p:grpSp>
        <p:nvGrpSpPr>
          <p:cNvPr id="3079" name="Group 7"/>
          <p:cNvGrpSpPr>
            <a:grpSpLocks noChangeAspect="1"/>
          </p:cNvGrpSpPr>
          <p:nvPr userDrawn="1"/>
        </p:nvGrpSpPr>
        <p:grpSpPr bwMode="auto">
          <a:xfrm>
            <a:off x="467544" y="260648"/>
            <a:ext cx="1152128" cy="1152128"/>
            <a:chOff x="146" y="1122"/>
            <a:chExt cx="2268" cy="2268"/>
          </a:xfrm>
        </p:grpSpPr>
        <p:sp>
          <p:nvSpPr>
            <p:cNvPr id="3078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146" y="1122"/>
              <a:ext cx="2268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3080" name="Freeform 8"/>
            <p:cNvSpPr>
              <a:spLocks/>
            </p:cNvSpPr>
            <p:nvPr userDrawn="1"/>
          </p:nvSpPr>
          <p:spPr bwMode="auto">
            <a:xfrm>
              <a:off x="561" y="1555"/>
              <a:ext cx="464" cy="451"/>
            </a:xfrm>
            <a:custGeom>
              <a:avLst/>
              <a:gdLst/>
              <a:ahLst/>
              <a:cxnLst>
                <a:cxn ang="0">
                  <a:pos x="2047" y="1699"/>
                </a:cxn>
                <a:cxn ang="0">
                  <a:pos x="1505" y="1187"/>
                </a:cxn>
                <a:cxn ang="0">
                  <a:pos x="1607" y="803"/>
                </a:cxn>
                <a:cxn ang="0">
                  <a:pos x="804" y="0"/>
                </a:cxn>
                <a:cxn ang="0">
                  <a:pos x="0" y="803"/>
                </a:cxn>
                <a:cxn ang="0">
                  <a:pos x="804" y="1606"/>
                </a:cxn>
                <a:cxn ang="0">
                  <a:pos x="1228" y="1482"/>
                </a:cxn>
                <a:cxn ang="0">
                  <a:pos x="1769" y="1993"/>
                </a:cxn>
                <a:cxn ang="0">
                  <a:pos x="2047" y="1699"/>
                </a:cxn>
              </a:cxnLst>
              <a:rect l="0" t="0" r="r" b="b"/>
              <a:pathLst>
                <a:path w="2047" h="1993">
                  <a:moveTo>
                    <a:pt x="2047" y="1699"/>
                  </a:moveTo>
                  <a:lnTo>
                    <a:pt x="1505" y="1187"/>
                  </a:lnTo>
                  <a:cubicBezTo>
                    <a:pt x="1568" y="1073"/>
                    <a:pt x="1607" y="943"/>
                    <a:pt x="1607" y="803"/>
                  </a:cubicBezTo>
                  <a:cubicBezTo>
                    <a:pt x="1607" y="360"/>
                    <a:pt x="1248" y="0"/>
                    <a:pt x="804" y="0"/>
                  </a:cubicBezTo>
                  <a:cubicBezTo>
                    <a:pt x="360" y="0"/>
                    <a:pt x="0" y="360"/>
                    <a:pt x="0" y="803"/>
                  </a:cubicBezTo>
                  <a:cubicBezTo>
                    <a:pt x="0" y="1246"/>
                    <a:pt x="360" y="1606"/>
                    <a:pt x="804" y="1606"/>
                  </a:cubicBezTo>
                  <a:cubicBezTo>
                    <a:pt x="960" y="1606"/>
                    <a:pt x="1105" y="1560"/>
                    <a:pt x="1228" y="1482"/>
                  </a:cubicBezTo>
                  <a:lnTo>
                    <a:pt x="1769" y="1993"/>
                  </a:lnTo>
                  <a:cubicBezTo>
                    <a:pt x="1852" y="1885"/>
                    <a:pt x="1943" y="1786"/>
                    <a:pt x="2047" y="1699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3081" name="Freeform 9"/>
            <p:cNvSpPr>
              <a:spLocks/>
            </p:cNvSpPr>
            <p:nvPr userDrawn="1"/>
          </p:nvSpPr>
          <p:spPr bwMode="auto">
            <a:xfrm>
              <a:off x="1466" y="1295"/>
              <a:ext cx="474" cy="630"/>
            </a:xfrm>
            <a:custGeom>
              <a:avLst/>
              <a:gdLst/>
              <a:ahLst/>
              <a:cxnLst>
                <a:cxn ang="0">
                  <a:pos x="346" y="2782"/>
                </a:cxn>
                <a:cxn ang="0">
                  <a:pos x="1066" y="1571"/>
                </a:cxn>
                <a:cxn ang="0">
                  <a:pos x="1288" y="1606"/>
                </a:cxn>
                <a:cxn ang="0">
                  <a:pos x="2091" y="803"/>
                </a:cxn>
                <a:cxn ang="0">
                  <a:pos x="1288" y="0"/>
                </a:cxn>
                <a:cxn ang="0">
                  <a:pos x="485" y="803"/>
                </a:cxn>
                <a:cxn ang="0">
                  <a:pos x="717" y="1368"/>
                </a:cxn>
                <a:cxn ang="0">
                  <a:pos x="0" y="2575"/>
                </a:cxn>
                <a:cxn ang="0">
                  <a:pos x="346" y="2782"/>
                </a:cxn>
              </a:cxnLst>
              <a:rect l="0" t="0" r="r" b="b"/>
              <a:pathLst>
                <a:path w="2091" h="2782">
                  <a:moveTo>
                    <a:pt x="346" y="2782"/>
                  </a:moveTo>
                  <a:lnTo>
                    <a:pt x="1066" y="1571"/>
                  </a:lnTo>
                  <a:cubicBezTo>
                    <a:pt x="1137" y="1592"/>
                    <a:pt x="1210" y="1606"/>
                    <a:pt x="1288" y="1606"/>
                  </a:cubicBezTo>
                  <a:cubicBezTo>
                    <a:pt x="1732" y="1606"/>
                    <a:pt x="2091" y="1247"/>
                    <a:pt x="2091" y="803"/>
                  </a:cubicBezTo>
                  <a:cubicBezTo>
                    <a:pt x="2091" y="360"/>
                    <a:pt x="1732" y="0"/>
                    <a:pt x="1288" y="0"/>
                  </a:cubicBezTo>
                  <a:cubicBezTo>
                    <a:pt x="844" y="0"/>
                    <a:pt x="485" y="359"/>
                    <a:pt x="485" y="803"/>
                  </a:cubicBezTo>
                  <a:cubicBezTo>
                    <a:pt x="485" y="1023"/>
                    <a:pt x="574" y="1223"/>
                    <a:pt x="717" y="1368"/>
                  </a:cubicBezTo>
                  <a:lnTo>
                    <a:pt x="0" y="2575"/>
                  </a:lnTo>
                  <a:cubicBezTo>
                    <a:pt x="123" y="2631"/>
                    <a:pt x="239" y="2701"/>
                    <a:pt x="346" y="2782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auto">
            <a:xfrm>
              <a:off x="1701" y="2154"/>
              <a:ext cx="588" cy="364"/>
            </a:xfrm>
            <a:custGeom>
              <a:avLst/>
              <a:gdLst/>
              <a:ahLst/>
              <a:cxnLst>
                <a:cxn ang="0">
                  <a:pos x="1789" y="0"/>
                </a:cxn>
                <a:cxn ang="0">
                  <a:pos x="1038" y="527"/>
                </a:cxn>
                <a:cxn ang="0">
                  <a:pos x="38" y="428"/>
                </a:cxn>
                <a:cxn ang="0">
                  <a:pos x="40" y="450"/>
                </a:cxn>
                <a:cxn ang="0">
                  <a:pos x="0" y="831"/>
                </a:cxn>
                <a:cxn ang="0">
                  <a:pos x="999" y="929"/>
                </a:cxn>
                <a:cxn ang="0">
                  <a:pos x="1789" y="1607"/>
                </a:cxn>
                <a:cxn ang="0">
                  <a:pos x="2593" y="804"/>
                </a:cxn>
                <a:cxn ang="0">
                  <a:pos x="1789" y="0"/>
                </a:cxn>
              </a:cxnLst>
              <a:rect l="0" t="0" r="r" b="b"/>
              <a:pathLst>
                <a:path w="2593" h="1607">
                  <a:moveTo>
                    <a:pt x="1789" y="0"/>
                  </a:moveTo>
                  <a:cubicBezTo>
                    <a:pt x="1444" y="0"/>
                    <a:pt x="1152" y="221"/>
                    <a:pt x="1038" y="527"/>
                  </a:cubicBezTo>
                  <a:lnTo>
                    <a:pt x="38" y="428"/>
                  </a:lnTo>
                  <a:cubicBezTo>
                    <a:pt x="38" y="435"/>
                    <a:pt x="40" y="442"/>
                    <a:pt x="40" y="450"/>
                  </a:cubicBezTo>
                  <a:cubicBezTo>
                    <a:pt x="40" y="580"/>
                    <a:pt x="26" y="707"/>
                    <a:pt x="0" y="831"/>
                  </a:cubicBezTo>
                  <a:lnTo>
                    <a:pt x="999" y="929"/>
                  </a:lnTo>
                  <a:cubicBezTo>
                    <a:pt x="1060" y="1313"/>
                    <a:pt x="1389" y="1607"/>
                    <a:pt x="1789" y="1607"/>
                  </a:cubicBezTo>
                  <a:cubicBezTo>
                    <a:pt x="2233" y="1607"/>
                    <a:pt x="2593" y="1247"/>
                    <a:pt x="2593" y="804"/>
                  </a:cubicBezTo>
                  <a:cubicBezTo>
                    <a:pt x="2593" y="360"/>
                    <a:pt x="2233" y="0"/>
                    <a:pt x="1789" y="0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3083" name="Freeform 11"/>
            <p:cNvSpPr>
              <a:spLocks/>
            </p:cNvSpPr>
            <p:nvPr userDrawn="1"/>
          </p:nvSpPr>
          <p:spPr bwMode="auto">
            <a:xfrm>
              <a:off x="1294" y="2648"/>
              <a:ext cx="364" cy="583"/>
            </a:xfrm>
            <a:custGeom>
              <a:avLst/>
              <a:gdLst/>
              <a:ahLst/>
              <a:cxnLst>
                <a:cxn ang="0">
                  <a:pos x="828" y="976"/>
                </a:cxn>
                <a:cxn ang="0">
                  <a:pos x="604" y="0"/>
                </a:cxn>
                <a:cxn ang="0">
                  <a:pos x="210" y="90"/>
                </a:cxn>
                <a:cxn ang="0">
                  <a:pos x="434" y="1068"/>
                </a:cxn>
                <a:cxn ang="0">
                  <a:pos x="0" y="1777"/>
                </a:cxn>
                <a:cxn ang="0">
                  <a:pos x="804" y="2579"/>
                </a:cxn>
                <a:cxn ang="0">
                  <a:pos x="1606" y="1777"/>
                </a:cxn>
                <a:cxn ang="0">
                  <a:pos x="828" y="976"/>
                </a:cxn>
              </a:cxnLst>
              <a:rect l="0" t="0" r="r" b="b"/>
              <a:pathLst>
                <a:path w="1606" h="2579">
                  <a:moveTo>
                    <a:pt x="828" y="976"/>
                  </a:moveTo>
                  <a:lnTo>
                    <a:pt x="604" y="0"/>
                  </a:lnTo>
                  <a:cubicBezTo>
                    <a:pt x="478" y="43"/>
                    <a:pt x="347" y="74"/>
                    <a:pt x="210" y="90"/>
                  </a:cubicBezTo>
                  <a:lnTo>
                    <a:pt x="434" y="1068"/>
                  </a:lnTo>
                  <a:cubicBezTo>
                    <a:pt x="177" y="1202"/>
                    <a:pt x="0" y="1467"/>
                    <a:pt x="0" y="1777"/>
                  </a:cubicBezTo>
                  <a:cubicBezTo>
                    <a:pt x="0" y="2220"/>
                    <a:pt x="359" y="2579"/>
                    <a:pt x="804" y="2579"/>
                  </a:cubicBezTo>
                  <a:cubicBezTo>
                    <a:pt x="1247" y="2579"/>
                    <a:pt x="1606" y="2220"/>
                    <a:pt x="1606" y="1777"/>
                  </a:cubicBezTo>
                  <a:cubicBezTo>
                    <a:pt x="1606" y="1341"/>
                    <a:pt x="1260" y="989"/>
                    <a:pt x="828" y="976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3084" name="Freeform 12"/>
            <p:cNvSpPr>
              <a:spLocks/>
            </p:cNvSpPr>
            <p:nvPr userDrawn="1"/>
          </p:nvSpPr>
          <p:spPr bwMode="auto">
            <a:xfrm>
              <a:off x="271" y="2343"/>
              <a:ext cx="646" cy="376"/>
            </a:xfrm>
            <a:custGeom>
              <a:avLst/>
              <a:gdLst/>
              <a:ahLst/>
              <a:cxnLst>
                <a:cxn ang="0">
                  <a:pos x="2718" y="0"/>
                </a:cxn>
                <a:cxn ang="0">
                  <a:pos x="1474" y="417"/>
                </a:cxn>
                <a:cxn ang="0">
                  <a:pos x="802" y="53"/>
                </a:cxn>
                <a:cxn ang="0">
                  <a:pos x="0" y="855"/>
                </a:cxn>
                <a:cxn ang="0">
                  <a:pos x="802" y="1659"/>
                </a:cxn>
                <a:cxn ang="0">
                  <a:pos x="1606" y="855"/>
                </a:cxn>
                <a:cxn ang="0">
                  <a:pos x="1600" y="802"/>
                </a:cxn>
                <a:cxn ang="0">
                  <a:pos x="2849" y="384"/>
                </a:cxn>
                <a:cxn ang="0">
                  <a:pos x="2718" y="0"/>
                </a:cxn>
              </a:cxnLst>
              <a:rect l="0" t="0" r="r" b="b"/>
              <a:pathLst>
                <a:path w="2849" h="1659">
                  <a:moveTo>
                    <a:pt x="2718" y="0"/>
                  </a:moveTo>
                  <a:lnTo>
                    <a:pt x="1474" y="417"/>
                  </a:lnTo>
                  <a:cubicBezTo>
                    <a:pt x="1331" y="198"/>
                    <a:pt x="1083" y="53"/>
                    <a:pt x="802" y="53"/>
                  </a:cubicBezTo>
                  <a:cubicBezTo>
                    <a:pt x="359" y="53"/>
                    <a:pt x="0" y="412"/>
                    <a:pt x="0" y="855"/>
                  </a:cubicBezTo>
                  <a:cubicBezTo>
                    <a:pt x="0" y="1299"/>
                    <a:pt x="359" y="1659"/>
                    <a:pt x="802" y="1659"/>
                  </a:cubicBezTo>
                  <a:cubicBezTo>
                    <a:pt x="1246" y="1659"/>
                    <a:pt x="1606" y="1299"/>
                    <a:pt x="1606" y="855"/>
                  </a:cubicBezTo>
                  <a:cubicBezTo>
                    <a:pt x="1606" y="837"/>
                    <a:pt x="1602" y="820"/>
                    <a:pt x="1600" y="802"/>
                  </a:cubicBezTo>
                  <a:lnTo>
                    <a:pt x="2849" y="384"/>
                  </a:lnTo>
                  <a:cubicBezTo>
                    <a:pt x="2792" y="262"/>
                    <a:pt x="2748" y="134"/>
                    <a:pt x="2718" y="0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3085" name="Freeform 13"/>
            <p:cNvSpPr>
              <a:spLocks/>
            </p:cNvSpPr>
            <p:nvPr userDrawn="1"/>
          </p:nvSpPr>
          <p:spPr bwMode="auto">
            <a:xfrm>
              <a:off x="982" y="1944"/>
              <a:ext cx="624" cy="623"/>
            </a:xfrm>
            <a:custGeom>
              <a:avLst/>
              <a:gdLst/>
              <a:ahLst/>
              <a:cxnLst>
                <a:cxn ang="0">
                  <a:pos x="2754" y="1376"/>
                </a:cxn>
                <a:cxn ang="0">
                  <a:pos x="1377" y="2753"/>
                </a:cxn>
                <a:cxn ang="0">
                  <a:pos x="0" y="1376"/>
                </a:cxn>
                <a:cxn ang="0">
                  <a:pos x="1377" y="0"/>
                </a:cxn>
                <a:cxn ang="0">
                  <a:pos x="2754" y="1376"/>
                </a:cxn>
              </a:cxnLst>
              <a:rect l="0" t="0" r="r" b="b"/>
              <a:pathLst>
                <a:path w="2754" h="2753">
                  <a:moveTo>
                    <a:pt x="2754" y="1376"/>
                  </a:moveTo>
                  <a:cubicBezTo>
                    <a:pt x="2754" y="2137"/>
                    <a:pt x="2138" y="2753"/>
                    <a:pt x="1377" y="2753"/>
                  </a:cubicBezTo>
                  <a:cubicBezTo>
                    <a:pt x="617" y="2753"/>
                    <a:pt x="0" y="2137"/>
                    <a:pt x="0" y="1376"/>
                  </a:cubicBezTo>
                  <a:cubicBezTo>
                    <a:pt x="0" y="617"/>
                    <a:pt x="617" y="0"/>
                    <a:pt x="1377" y="0"/>
                  </a:cubicBezTo>
                  <a:cubicBezTo>
                    <a:pt x="2138" y="0"/>
                    <a:pt x="2754" y="617"/>
                    <a:pt x="2754" y="1376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2704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2704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2704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2704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270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10.240.3.115\Public\__\brown_bg.e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47359" cy="6858000"/>
          </a:xfrm>
          <a:prstGeom prst="rect">
            <a:avLst/>
          </a:prstGeom>
          <a:noFill/>
        </p:spPr>
      </p:pic>
      <p:pic>
        <p:nvPicPr>
          <p:cNvPr id="4098" name="Picture 2" descr="\\10.240.3.115\Public\__\background_brown.emf"/>
          <p:cNvPicPr>
            <a:picLocks noChangeAspect="1" noChangeArrowheads="1"/>
          </p:cNvPicPr>
          <p:nvPr userDrawn="1"/>
        </p:nvPicPr>
        <p:blipFill>
          <a:blip r:embed="rId6" cstate="print"/>
          <a:srcRect t="37353" r="1133"/>
          <a:stretch>
            <a:fillRect/>
          </a:stretch>
        </p:blipFill>
        <p:spPr bwMode="auto">
          <a:xfrm>
            <a:off x="-1" y="0"/>
            <a:ext cx="9144001" cy="173665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  <p:pic>
        <p:nvPicPr>
          <p:cNvPr id="4100" name="Picture 4" descr="\\10.240.3.115\Public\__\cube.em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88640"/>
            <a:ext cx="1368152" cy="136815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97773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97773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97773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97773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97773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10.240.3.115\Public\__\orange_bg.e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47359" cy="6858000"/>
          </a:xfrm>
          <a:prstGeom prst="rect">
            <a:avLst/>
          </a:prstGeom>
          <a:noFill/>
        </p:spPr>
      </p:pic>
      <p:pic>
        <p:nvPicPr>
          <p:cNvPr id="5122" name="Picture 2" descr="\\10.240.3.115\Public\__\background_orange.emf"/>
          <p:cNvPicPr>
            <a:picLocks noChangeAspect="1" noChangeArrowheads="1"/>
          </p:cNvPicPr>
          <p:nvPr userDrawn="1"/>
        </p:nvPicPr>
        <p:blipFill>
          <a:blip r:embed="rId6" cstate="print"/>
          <a:srcRect t="37353" r="1133"/>
          <a:stretch>
            <a:fillRect/>
          </a:stretch>
        </p:blipFill>
        <p:spPr bwMode="auto">
          <a:xfrm>
            <a:off x="-1" y="0"/>
            <a:ext cx="9144001" cy="173665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  <p:sp>
        <p:nvSpPr>
          <p:cNvPr id="16" name="Freeform 8"/>
          <p:cNvSpPr>
            <a:spLocks noEditPoints="1"/>
          </p:cNvSpPr>
          <p:nvPr userDrawn="1"/>
        </p:nvSpPr>
        <p:spPr bwMode="auto">
          <a:xfrm>
            <a:off x="395537" y="404664"/>
            <a:ext cx="1368152" cy="1008112"/>
          </a:xfrm>
          <a:custGeom>
            <a:avLst/>
            <a:gdLst/>
            <a:ahLst/>
            <a:cxnLst>
              <a:cxn ang="0">
                <a:pos x="4489" y="1919"/>
              </a:cxn>
              <a:cxn ang="0">
                <a:pos x="4489" y="5606"/>
              </a:cxn>
              <a:cxn ang="0">
                <a:pos x="7424" y="5049"/>
              </a:cxn>
              <a:cxn ang="0">
                <a:pos x="7424" y="3253"/>
              </a:cxn>
              <a:cxn ang="0">
                <a:pos x="7564" y="3128"/>
              </a:cxn>
              <a:cxn ang="0">
                <a:pos x="7925" y="3184"/>
              </a:cxn>
              <a:cxn ang="0">
                <a:pos x="8037" y="3309"/>
              </a:cxn>
              <a:cxn ang="0">
                <a:pos x="8037" y="5396"/>
              </a:cxn>
              <a:cxn ang="0">
                <a:pos x="7937" y="5519"/>
              </a:cxn>
              <a:cxn ang="0">
                <a:pos x="4724" y="6210"/>
              </a:cxn>
              <a:cxn ang="0">
                <a:pos x="4253" y="6211"/>
              </a:cxn>
              <a:cxn ang="0">
                <a:pos x="1074" y="5542"/>
              </a:cxn>
              <a:cxn ang="0">
                <a:pos x="974" y="5422"/>
              </a:cxn>
              <a:cxn ang="0">
                <a:pos x="919" y="3303"/>
              </a:cxn>
              <a:cxn ang="0">
                <a:pos x="1034" y="3174"/>
              </a:cxn>
              <a:cxn ang="0">
                <a:pos x="3734" y="2937"/>
              </a:cxn>
              <a:cxn ang="0">
                <a:pos x="3840" y="2859"/>
              </a:cxn>
              <a:cxn ang="0">
                <a:pos x="4247" y="1872"/>
              </a:cxn>
              <a:cxn ang="0">
                <a:pos x="4489" y="1919"/>
              </a:cxn>
              <a:cxn ang="0">
                <a:pos x="889" y="712"/>
              </a:cxn>
              <a:cxn ang="0">
                <a:pos x="42" y="2523"/>
              </a:cxn>
              <a:cxn ang="0">
                <a:pos x="168" y="2702"/>
              </a:cxn>
              <a:cxn ang="0">
                <a:pos x="3350" y="2381"/>
              </a:cxn>
              <a:cxn ang="0">
                <a:pos x="3453" y="2306"/>
              </a:cxn>
              <a:cxn ang="0">
                <a:pos x="4477" y="0"/>
              </a:cxn>
              <a:cxn ang="0">
                <a:pos x="980" y="642"/>
              </a:cxn>
              <a:cxn ang="0">
                <a:pos x="889" y="712"/>
              </a:cxn>
              <a:cxn ang="0">
                <a:pos x="4477" y="0"/>
              </a:cxn>
              <a:cxn ang="0">
                <a:pos x="5560" y="2378"/>
              </a:cxn>
              <a:cxn ang="0">
                <a:pos x="5665" y="2452"/>
              </a:cxn>
              <a:cxn ang="0">
                <a:pos x="8841" y="2707"/>
              </a:cxn>
              <a:cxn ang="0">
                <a:pos x="8965" y="2529"/>
              </a:cxn>
              <a:cxn ang="0">
                <a:pos x="8137" y="714"/>
              </a:cxn>
              <a:cxn ang="0">
                <a:pos x="8045" y="642"/>
              </a:cxn>
              <a:cxn ang="0">
                <a:pos x="4477" y="0"/>
              </a:cxn>
            </a:cxnLst>
            <a:rect l="0" t="0" r="r" b="b"/>
            <a:pathLst>
              <a:path w="9005" h="6243">
                <a:moveTo>
                  <a:pt x="4489" y="1919"/>
                </a:moveTo>
                <a:lnTo>
                  <a:pt x="4489" y="5606"/>
                </a:lnTo>
                <a:lnTo>
                  <a:pt x="7424" y="5049"/>
                </a:lnTo>
                <a:lnTo>
                  <a:pt x="7424" y="3253"/>
                </a:lnTo>
                <a:cubicBezTo>
                  <a:pt x="7424" y="3178"/>
                  <a:pt x="7490" y="3119"/>
                  <a:pt x="7564" y="3128"/>
                </a:cubicBezTo>
                <a:lnTo>
                  <a:pt x="7925" y="3184"/>
                </a:lnTo>
                <a:cubicBezTo>
                  <a:pt x="7989" y="3191"/>
                  <a:pt x="8037" y="3245"/>
                  <a:pt x="8037" y="3309"/>
                </a:cubicBezTo>
                <a:lnTo>
                  <a:pt x="8037" y="5396"/>
                </a:lnTo>
                <a:cubicBezTo>
                  <a:pt x="8037" y="5455"/>
                  <a:pt x="7995" y="5506"/>
                  <a:pt x="7937" y="5519"/>
                </a:cubicBezTo>
                <a:lnTo>
                  <a:pt x="4724" y="6210"/>
                </a:lnTo>
                <a:cubicBezTo>
                  <a:pt x="4569" y="6243"/>
                  <a:pt x="4408" y="6243"/>
                  <a:pt x="4253" y="6211"/>
                </a:cubicBezTo>
                <a:lnTo>
                  <a:pt x="1074" y="5542"/>
                </a:lnTo>
                <a:cubicBezTo>
                  <a:pt x="1017" y="5530"/>
                  <a:pt x="976" y="5481"/>
                  <a:pt x="974" y="5422"/>
                </a:cubicBezTo>
                <a:lnTo>
                  <a:pt x="919" y="3303"/>
                </a:lnTo>
                <a:cubicBezTo>
                  <a:pt x="918" y="3236"/>
                  <a:pt x="968" y="3180"/>
                  <a:pt x="1034" y="3174"/>
                </a:cubicBezTo>
                <a:lnTo>
                  <a:pt x="3734" y="2937"/>
                </a:lnTo>
                <a:cubicBezTo>
                  <a:pt x="3781" y="2933"/>
                  <a:pt x="3822" y="2903"/>
                  <a:pt x="3840" y="2859"/>
                </a:cubicBezTo>
                <a:lnTo>
                  <a:pt x="4247" y="1872"/>
                </a:lnTo>
                <a:cubicBezTo>
                  <a:pt x="4299" y="1744"/>
                  <a:pt x="4489" y="1782"/>
                  <a:pt x="4489" y="1919"/>
                </a:cubicBezTo>
                <a:moveTo>
                  <a:pt x="889" y="712"/>
                </a:moveTo>
                <a:lnTo>
                  <a:pt x="42" y="2523"/>
                </a:lnTo>
                <a:cubicBezTo>
                  <a:pt x="0" y="2612"/>
                  <a:pt x="71" y="2712"/>
                  <a:pt x="168" y="2702"/>
                </a:cubicBezTo>
                <a:lnTo>
                  <a:pt x="3350" y="2381"/>
                </a:lnTo>
                <a:cubicBezTo>
                  <a:pt x="3395" y="2376"/>
                  <a:pt x="3434" y="2348"/>
                  <a:pt x="3453" y="2306"/>
                </a:cubicBezTo>
                <a:lnTo>
                  <a:pt x="4477" y="0"/>
                </a:lnTo>
                <a:lnTo>
                  <a:pt x="980" y="642"/>
                </a:lnTo>
                <a:cubicBezTo>
                  <a:pt x="940" y="649"/>
                  <a:pt x="906" y="675"/>
                  <a:pt x="889" y="712"/>
                </a:cubicBezTo>
                <a:moveTo>
                  <a:pt x="4477" y="0"/>
                </a:moveTo>
                <a:lnTo>
                  <a:pt x="5560" y="2378"/>
                </a:lnTo>
                <a:cubicBezTo>
                  <a:pt x="5579" y="2420"/>
                  <a:pt x="5619" y="2448"/>
                  <a:pt x="5665" y="2452"/>
                </a:cubicBezTo>
                <a:lnTo>
                  <a:pt x="8841" y="2707"/>
                </a:lnTo>
                <a:cubicBezTo>
                  <a:pt x="8936" y="2715"/>
                  <a:pt x="9005" y="2617"/>
                  <a:pt x="8965" y="2529"/>
                </a:cubicBezTo>
                <a:lnTo>
                  <a:pt x="8137" y="714"/>
                </a:lnTo>
                <a:cubicBezTo>
                  <a:pt x="8120" y="676"/>
                  <a:pt x="8085" y="649"/>
                  <a:pt x="8045" y="642"/>
                </a:cubicBezTo>
                <a:lnTo>
                  <a:pt x="447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E18D2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E18D2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E18D2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E18D2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E18D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\\10.240.3.115\Public\__\pink_bg.e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47359" cy="6858000"/>
          </a:xfrm>
          <a:prstGeom prst="rect">
            <a:avLst/>
          </a:prstGeom>
          <a:noFill/>
        </p:spPr>
      </p:pic>
      <p:pic>
        <p:nvPicPr>
          <p:cNvPr id="6146" name="Picture 2" descr="\\10.240.3.115\Public\__\background_pink.emf"/>
          <p:cNvPicPr>
            <a:picLocks noChangeAspect="1" noChangeArrowheads="1"/>
          </p:cNvPicPr>
          <p:nvPr userDrawn="1"/>
        </p:nvPicPr>
        <p:blipFill>
          <a:blip r:embed="rId6" cstate="print"/>
          <a:srcRect t="37354" r="1133"/>
          <a:stretch>
            <a:fillRect/>
          </a:stretch>
        </p:blipFill>
        <p:spPr bwMode="auto">
          <a:xfrm>
            <a:off x="0" y="0"/>
            <a:ext cx="9144000" cy="173665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  <p:grpSp>
        <p:nvGrpSpPr>
          <p:cNvPr id="6151" name="Group 7"/>
          <p:cNvGrpSpPr>
            <a:grpSpLocks noChangeAspect="1"/>
          </p:cNvGrpSpPr>
          <p:nvPr userDrawn="1"/>
        </p:nvGrpSpPr>
        <p:grpSpPr bwMode="auto">
          <a:xfrm>
            <a:off x="323528" y="188615"/>
            <a:ext cx="1440185" cy="1440185"/>
            <a:chOff x="1701" y="1026"/>
            <a:chExt cx="2268" cy="2268"/>
          </a:xfrm>
        </p:grpSpPr>
        <p:sp>
          <p:nvSpPr>
            <p:cNvPr id="6150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1701" y="1026"/>
              <a:ext cx="2268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152" name="Freeform 8"/>
            <p:cNvSpPr>
              <a:spLocks/>
            </p:cNvSpPr>
            <p:nvPr userDrawn="1"/>
          </p:nvSpPr>
          <p:spPr bwMode="auto">
            <a:xfrm>
              <a:off x="1831" y="1699"/>
              <a:ext cx="845" cy="1400"/>
            </a:xfrm>
            <a:custGeom>
              <a:avLst/>
              <a:gdLst/>
              <a:ahLst/>
              <a:cxnLst>
                <a:cxn ang="0">
                  <a:pos x="2735" y="4558"/>
                </a:cxn>
                <a:cxn ang="0">
                  <a:pos x="2735" y="4152"/>
                </a:cxn>
                <a:cxn ang="0">
                  <a:pos x="2401" y="4148"/>
                </a:cxn>
                <a:cxn ang="0">
                  <a:pos x="675" y="2400"/>
                </a:cxn>
                <a:cxn ang="0">
                  <a:pos x="1906" y="730"/>
                </a:cxn>
                <a:cxn ang="0">
                  <a:pos x="2105" y="0"/>
                </a:cxn>
                <a:cxn ang="0">
                  <a:pos x="0" y="2400"/>
                </a:cxn>
                <a:cxn ang="0">
                  <a:pos x="2059" y="4796"/>
                </a:cxn>
                <a:cxn ang="0">
                  <a:pos x="2059" y="6188"/>
                </a:cxn>
                <a:cxn ang="0">
                  <a:pos x="3725" y="4522"/>
                </a:cxn>
                <a:cxn ang="0">
                  <a:pos x="3164" y="4128"/>
                </a:cxn>
                <a:cxn ang="0">
                  <a:pos x="2735" y="4558"/>
                </a:cxn>
              </a:cxnLst>
              <a:rect l="0" t="0" r="r" b="b"/>
              <a:pathLst>
                <a:path w="3725" h="6188">
                  <a:moveTo>
                    <a:pt x="2735" y="4558"/>
                  </a:moveTo>
                  <a:lnTo>
                    <a:pt x="2735" y="4152"/>
                  </a:lnTo>
                  <a:lnTo>
                    <a:pt x="2401" y="4148"/>
                  </a:lnTo>
                  <a:cubicBezTo>
                    <a:pt x="1449" y="4136"/>
                    <a:pt x="675" y="3352"/>
                    <a:pt x="675" y="2400"/>
                  </a:cubicBezTo>
                  <a:cubicBezTo>
                    <a:pt x="675" y="1616"/>
                    <a:pt x="1194" y="951"/>
                    <a:pt x="1906" y="730"/>
                  </a:cubicBezTo>
                  <a:cubicBezTo>
                    <a:pt x="1947" y="477"/>
                    <a:pt x="2014" y="233"/>
                    <a:pt x="2105" y="0"/>
                  </a:cubicBezTo>
                  <a:cubicBezTo>
                    <a:pt x="919" y="157"/>
                    <a:pt x="0" y="1172"/>
                    <a:pt x="0" y="2400"/>
                  </a:cubicBezTo>
                  <a:cubicBezTo>
                    <a:pt x="0" y="3606"/>
                    <a:pt x="897" y="4618"/>
                    <a:pt x="2059" y="4796"/>
                  </a:cubicBezTo>
                  <a:lnTo>
                    <a:pt x="2059" y="6188"/>
                  </a:lnTo>
                  <a:lnTo>
                    <a:pt x="3725" y="4522"/>
                  </a:lnTo>
                  <a:cubicBezTo>
                    <a:pt x="3526" y="4407"/>
                    <a:pt x="3339" y="4276"/>
                    <a:pt x="3164" y="4128"/>
                  </a:cubicBezTo>
                  <a:lnTo>
                    <a:pt x="2735" y="455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153" name="Freeform 9"/>
            <p:cNvSpPr>
              <a:spLocks/>
            </p:cNvSpPr>
            <p:nvPr userDrawn="1"/>
          </p:nvSpPr>
          <p:spPr bwMode="auto">
            <a:xfrm>
              <a:off x="2329" y="1242"/>
              <a:ext cx="1516" cy="1836"/>
            </a:xfrm>
            <a:custGeom>
              <a:avLst/>
              <a:gdLst/>
              <a:ahLst/>
              <a:cxnLst>
                <a:cxn ang="0">
                  <a:pos x="3345" y="0"/>
                </a:cxn>
                <a:cxn ang="0">
                  <a:pos x="0" y="3344"/>
                </a:cxn>
                <a:cxn ang="0">
                  <a:pos x="3302" y="6688"/>
                </a:cxn>
                <a:cxn ang="0">
                  <a:pos x="3302" y="8112"/>
                </a:cxn>
                <a:cxn ang="0">
                  <a:pos x="5587" y="5826"/>
                </a:cxn>
                <a:cxn ang="0">
                  <a:pos x="6690" y="3344"/>
                </a:cxn>
                <a:cxn ang="0">
                  <a:pos x="3345" y="0"/>
                </a:cxn>
              </a:cxnLst>
              <a:rect l="0" t="0" r="r" b="b"/>
              <a:pathLst>
                <a:path w="6690" h="8112">
                  <a:moveTo>
                    <a:pt x="3345" y="0"/>
                  </a:moveTo>
                  <a:cubicBezTo>
                    <a:pt x="1497" y="0"/>
                    <a:pt x="0" y="1497"/>
                    <a:pt x="0" y="3344"/>
                  </a:cubicBezTo>
                  <a:cubicBezTo>
                    <a:pt x="0" y="5178"/>
                    <a:pt x="1474" y="6665"/>
                    <a:pt x="3302" y="6688"/>
                  </a:cubicBezTo>
                  <a:lnTo>
                    <a:pt x="3302" y="8112"/>
                  </a:lnTo>
                  <a:lnTo>
                    <a:pt x="5587" y="5826"/>
                  </a:lnTo>
                  <a:cubicBezTo>
                    <a:pt x="6265" y="5214"/>
                    <a:pt x="6690" y="4329"/>
                    <a:pt x="6690" y="3344"/>
                  </a:cubicBezTo>
                  <a:cubicBezTo>
                    <a:pt x="6689" y="1497"/>
                    <a:pt x="5192" y="0"/>
                    <a:pt x="3345" y="0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B849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B849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B849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B849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B849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\\10.240.3.115\Public\__\purple_bg.em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9147359" cy="6858000"/>
          </a:xfrm>
          <a:prstGeom prst="rect">
            <a:avLst/>
          </a:prstGeom>
          <a:noFill/>
        </p:spPr>
      </p:pic>
      <p:pic>
        <p:nvPicPr>
          <p:cNvPr id="7170" name="Picture 2" descr="\\10.240.3.115\Public\__\background_purple.emf"/>
          <p:cNvPicPr>
            <a:picLocks noChangeAspect="1" noChangeArrowheads="1"/>
          </p:cNvPicPr>
          <p:nvPr userDrawn="1"/>
        </p:nvPicPr>
        <p:blipFill>
          <a:blip r:embed="rId6" cstate="print"/>
          <a:srcRect t="37353" r="1133"/>
          <a:stretch>
            <a:fillRect/>
          </a:stretch>
        </p:blipFill>
        <p:spPr bwMode="auto">
          <a:xfrm>
            <a:off x="-1" y="0"/>
            <a:ext cx="9144001" cy="173665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2012-9CC9-40E1-9434-3B2CCA01C2A8}" type="datetimeFigureOut">
              <a:rPr lang="bg-BG" smtClean="0"/>
              <a:t>12.10.2020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9BB3-0756-4DDD-886E-9237D975E961}" type="slidenum">
              <a:rPr lang="bg-BG" smtClean="0"/>
              <a:t>‹#›</a:t>
            </a:fld>
            <a:endParaRPr lang="bg-BG"/>
          </a:p>
        </p:txBody>
      </p:sp>
      <p:grpSp>
        <p:nvGrpSpPr>
          <p:cNvPr id="7175" name="Group 7"/>
          <p:cNvGrpSpPr>
            <a:grpSpLocks noChangeAspect="1"/>
          </p:cNvGrpSpPr>
          <p:nvPr userDrawn="1"/>
        </p:nvGrpSpPr>
        <p:grpSpPr bwMode="auto">
          <a:xfrm>
            <a:off x="395536" y="116632"/>
            <a:ext cx="1368152" cy="1368152"/>
            <a:chOff x="1762" y="1202"/>
            <a:chExt cx="2268" cy="2268"/>
          </a:xfrm>
        </p:grpSpPr>
        <p:sp>
          <p:nvSpPr>
            <p:cNvPr id="7174" name="AutoShape 6"/>
            <p:cNvSpPr>
              <a:spLocks noChangeAspect="1" noChangeArrowheads="1" noTextEdit="1"/>
            </p:cNvSpPr>
            <p:nvPr userDrawn="1"/>
          </p:nvSpPr>
          <p:spPr bwMode="auto">
            <a:xfrm>
              <a:off x="1762" y="1202"/>
              <a:ext cx="2268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176" name="Freeform 8"/>
            <p:cNvSpPr>
              <a:spLocks/>
            </p:cNvSpPr>
            <p:nvPr userDrawn="1"/>
          </p:nvSpPr>
          <p:spPr bwMode="auto">
            <a:xfrm>
              <a:off x="2156" y="1589"/>
              <a:ext cx="297" cy="297"/>
            </a:xfrm>
            <a:custGeom>
              <a:avLst/>
              <a:gdLst/>
              <a:ahLst/>
              <a:cxnLst>
                <a:cxn ang="0">
                  <a:pos x="1310" y="656"/>
                </a:cxn>
                <a:cxn ang="0">
                  <a:pos x="655" y="1311"/>
                </a:cxn>
                <a:cxn ang="0">
                  <a:pos x="0" y="656"/>
                </a:cxn>
                <a:cxn ang="0">
                  <a:pos x="655" y="0"/>
                </a:cxn>
                <a:cxn ang="0">
                  <a:pos x="1310" y="656"/>
                </a:cxn>
              </a:cxnLst>
              <a:rect l="0" t="0" r="r" b="b"/>
              <a:pathLst>
                <a:path w="1310" h="1311">
                  <a:moveTo>
                    <a:pt x="1310" y="656"/>
                  </a:moveTo>
                  <a:cubicBezTo>
                    <a:pt x="1310" y="1017"/>
                    <a:pt x="1017" y="1311"/>
                    <a:pt x="655" y="1311"/>
                  </a:cubicBezTo>
                  <a:cubicBezTo>
                    <a:pt x="293" y="1311"/>
                    <a:pt x="0" y="1017"/>
                    <a:pt x="0" y="656"/>
                  </a:cubicBezTo>
                  <a:cubicBezTo>
                    <a:pt x="0" y="293"/>
                    <a:pt x="293" y="0"/>
                    <a:pt x="655" y="0"/>
                  </a:cubicBezTo>
                  <a:cubicBezTo>
                    <a:pt x="1017" y="0"/>
                    <a:pt x="1310" y="293"/>
                    <a:pt x="1310" y="656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177" name="Freeform 9"/>
            <p:cNvSpPr>
              <a:spLocks/>
            </p:cNvSpPr>
            <p:nvPr userDrawn="1"/>
          </p:nvSpPr>
          <p:spPr bwMode="auto">
            <a:xfrm>
              <a:off x="1895" y="1927"/>
              <a:ext cx="643" cy="1190"/>
            </a:xfrm>
            <a:custGeom>
              <a:avLst/>
              <a:gdLst/>
              <a:ahLst/>
              <a:cxnLst>
                <a:cxn ang="0">
                  <a:pos x="2703" y="3040"/>
                </a:cxn>
                <a:cxn ang="0">
                  <a:pos x="2466" y="2986"/>
                </a:cxn>
                <a:cxn ang="0">
                  <a:pos x="1980" y="2523"/>
                </a:cxn>
                <a:cxn ang="0">
                  <a:pos x="1965" y="1851"/>
                </a:cxn>
                <a:cxn ang="0">
                  <a:pos x="2665" y="37"/>
                </a:cxn>
                <a:cxn ang="0">
                  <a:pos x="2512" y="0"/>
                </a:cxn>
                <a:cxn ang="0">
                  <a:pos x="2151" y="0"/>
                </a:cxn>
                <a:cxn ang="0">
                  <a:pos x="1896" y="110"/>
                </a:cxn>
                <a:cxn ang="0">
                  <a:pos x="1712" y="110"/>
                </a:cxn>
                <a:cxn ang="0">
                  <a:pos x="1456" y="0"/>
                </a:cxn>
                <a:cxn ang="0">
                  <a:pos x="1096" y="0"/>
                </a:cxn>
                <a:cxn ang="0">
                  <a:pos x="752" y="235"/>
                </a:cxn>
                <a:cxn ang="0">
                  <a:pos x="75" y="1990"/>
                </a:cxn>
                <a:cxn ang="0">
                  <a:pos x="285" y="2467"/>
                </a:cxn>
                <a:cxn ang="0">
                  <a:pos x="763" y="2255"/>
                </a:cxn>
                <a:cxn ang="0">
                  <a:pos x="1087" y="1416"/>
                </a:cxn>
                <a:cxn ang="0">
                  <a:pos x="1087" y="2404"/>
                </a:cxn>
                <a:cxn ang="0">
                  <a:pos x="406" y="4788"/>
                </a:cxn>
                <a:cxn ang="0">
                  <a:pos x="659" y="5245"/>
                </a:cxn>
                <a:cxn ang="0">
                  <a:pos x="761" y="5258"/>
                </a:cxn>
                <a:cxn ang="0">
                  <a:pos x="1115" y="4992"/>
                </a:cxn>
                <a:cxn ang="0">
                  <a:pos x="1804" y="2581"/>
                </a:cxn>
                <a:cxn ang="0">
                  <a:pos x="2451" y="4847"/>
                </a:cxn>
                <a:cxn ang="0">
                  <a:pos x="2835" y="3503"/>
                </a:cxn>
                <a:cxn ang="0">
                  <a:pos x="2703" y="3040"/>
                </a:cxn>
              </a:cxnLst>
              <a:rect l="0" t="0" r="r" b="b"/>
              <a:pathLst>
                <a:path w="2835" h="5258">
                  <a:moveTo>
                    <a:pt x="2703" y="3040"/>
                  </a:moveTo>
                  <a:cubicBezTo>
                    <a:pt x="2622" y="3033"/>
                    <a:pt x="2543" y="3015"/>
                    <a:pt x="2466" y="2986"/>
                  </a:cubicBezTo>
                  <a:cubicBezTo>
                    <a:pt x="2248" y="2901"/>
                    <a:pt x="2076" y="2738"/>
                    <a:pt x="1980" y="2523"/>
                  </a:cubicBezTo>
                  <a:cubicBezTo>
                    <a:pt x="1886" y="2309"/>
                    <a:pt x="1880" y="2070"/>
                    <a:pt x="1965" y="1851"/>
                  </a:cubicBezTo>
                  <a:lnTo>
                    <a:pt x="2665" y="37"/>
                  </a:lnTo>
                  <a:cubicBezTo>
                    <a:pt x="2617" y="15"/>
                    <a:pt x="2566" y="0"/>
                    <a:pt x="2512" y="0"/>
                  </a:cubicBezTo>
                  <a:lnTo>
                    <a:pt x="2151" y="0"/>
                  </a:lnTo>
                  <a:cubicBezTo>
                    <a:pt x="2049" y="0"/>
                    <a:pt x="1962" y="43"/>
                    <a:pt x="1896" y="110"/>
                  </a:cubicBezTo>
                  <a:lnTo>
                    <a:pt x="1712" y="110"/>
                  </a:lnTo>
                  <a:cubicBezTo>
                    <a:pt x="1646" y="43"/>
                    <a:pt x="1557" y="0"/>
                    <a:pt x="1456" y="0"/>
                  </a:cubicBezTo>
                  <a:lnTo>
                    <a:pt x="1096" y="0"/>
                  </a:lnTo>
                  <a:cubicBezTo>
                    <a:pt x="944" y="0"/>
                    <a:pt x="806" y="93"/>
                    <a:pt x="752" y="235"/>
                  </a:cubicBezTo>
                  <a:lnTo>
                    <a:pt x="75" y="1990"/>
                  </a:lnTo>
                  <a:cubicBezTo>
                    <a:pt x="0" y="2180"/>
                    <a:pt x="95" y="2394"/>
                    <a:pt x="285" y="2467"/>
                  </a:cubicBezTo>
                  <a:cubicBezTo>
                    <a:pt x="475" y="2540"/>
                    <a:pt x="689" y="2446"/>
                    <a:pt x="763" y="2255"/>
                  </a:cubicBezTo>
                  <a:lnTo>
                    <a:pt x="1087" y="1416"/>
                  </a:lnTo>
                  <a:lnTo>
                    <a:pt x="1087" y="2404"/>
                  </a:lnTo>
                  <a:lnTo>
                    <a:pt x="406" y="4788"/>
                  </a:lnTo>
                  <a:cubicBezTo>
                    <a:pt x="350" y="4984"/>
                    <a:pt x="463" y="5188"/>
                    <a:pt x="659" y="5245"/>
                  </a:cubicBezTo>
                  <a:cubicBezTo>
                    <a:pt x="693" y="5254"/>
                    <a:pt x="727" y="5258"/>
                    <a:pt x="761" y="5258"/>
                  </a:cubicBezTo>
                  <a:cubicBezTo>
                    <a:pt x="921" y="5258"/>
                    <a:pt x="1068" y="5153"/>
                    <a:pt x="1115" y="4992"/>
                  </a:cubicBezTo>
                  <a:lnTo>
                    <a:pt x="1804" y="2581"/>
                  </a:lnTo>
                  <a:lnTo>
                    <a:pt x="2451" y="4847"/>
                  </a:lnTo>
                  <a:lnTo>
                    <a:pt x="2835" y="3503"/>
                  </a:lnTo>
                  <a:lnTo>
                    <a:pt x="2703" y="30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178" name="Oval 10"/>
            <p:cNvSpPr>
              <a:spLocks noChangeArrowheads="1"/>
            </p:cNvSpPr>
            <p:nvPr userDrawn="1"/>
          </p:nvSpPr>
          <p:spPr bwMode="auto">
            <a:xfrm>
              <a:off x="3346" y="1589"/>
              <a:ext cx="297" cy="297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3260" y="1927"/>
              <a:ext cx="643" cy="1190"/>
            </a:xfrm>
            <a:custGeom>
              <a:avLst/>
              <a:gdLst/>
              <a:ahLst/>
              <a:cxnLst>
                <a:cxn ang="0">
                  <a:pos x="2761" y="1990"/>
                </a:cxn>
                <a:cxn ang="0">
                  <a:pos x="2084" y="236"/>
                </a:cxn>
                <a:cxn ang="0">
                  <a:pos x="1740" y="0"/>
                </a:cxn>
                <a:cxn ang="0">
                  <a:pos x="1379" y="0"/>
                </a:cxn>
                <a:cxn ang="0">
                  <a:pos x="1123" y="111"/>
                </a:cxn>
                <a:cxn ang="0">
                  <a:pos x="940" y="111"/>
                </a:cxn>
                <a:cxn ang="0">
                  <a:pos x="683" y="0"/>
                </a:cxn>
                <a:cxn ang="0">
                  <a:pos x="324" y="0"/>
                </a:cxn>
                <a:cxn ang="0">
                  <a:pos x="170" y="38"/>
                </a:cxn>
                <a:cxn ang="0">
                  <a:pos x="871" y="1852"/>
                </a:cxn>
                <a:cxn ang="0">
                  <a:pos x="854" y="2524"/>
                </a:cxn>
                <a:cxn ang="0">
                  <a:pos x="368" y="2987"/>
                </a:cxn>
                <a:cxn ang="0">
                  <a:pos x="134" y="3038"/>
                </a:cxn>
                <a:cxn ang="0">
                  <a:pos x="0" y="3504"/>
                </a:cxn>
                <a:cxn ang="0">
                  <a:pos x="385" y="4848"/>
                </a:cxn>
                <a:cxn ang="0">
                  <a:pos x="1032" y="2582"/>
                </a:cxn>
                <a:cxn ang="0">
                  <a:pos x="1719" y="4993"/>
                </a:cxn>
                <a:cxn ang="0">
                  <a:pos x="2074" y="5260"/>
                </a:cxn>
                <a:cxn ang="0">
                  <a:pos x="2176" y="5245"/>
                </a:cxn>
                <a:cxn ang="0">
                  <a:pos x="2429" y="4788"/>
                </a:cxn>
                <a:cxn ang="0">
                  <a:pos x="1748" y="2405"/>
                </a:cxn>
                <a:cxn ang="0">
                  <a:pos x="1748" y="1417"/>
                </a:cxn>
                <a:cxn ang="0">
                  <a:pos x="2073" y="2256"/>
                </a:cxn>
                <a:cxn ang="0">
                  <a:pos x="2549" y="2468"/>
                </a:cxn>
                <a:cxn ang="0">
                  <a:pos x="2761" y="1990"/>
                </a:cxn>
              </a:cxnLst>
              <a:rect l="0" t="0" r="r" b="b"/>
              <a:pathLst>
                <a:path w="2835" h="5260">
                  <a:moveTo>
                    <a:pt x="2761" y="1990"/>
                  </a:moveTo>
                  <a:lnTo>
                    <a:pt x="2084" y="236"/>
                  </a:lnTo>
                  <a:cubicBezTo>
                    <a:pt x="2028" y="94"/>
                    <a:pt x="1892" y="0"/>
                    <a:pt x="1740" y="0"/>
                  </a:cubicBezTo>
                  <a:lnTo>
                    <a:pt x="1379" y="0"/>
                  </a:lnTo>
                  <a:cubicBezTo>
                    <a:pt x="1277" y="0"/>
                    <a:pt x="1189" y="44"/>
                    <a:pt x="1123" y="111"/>
                  </a:cubicBezTo>
                  <a:lnTo>
                    <a:pt x="940" y="111"/>
                  </a:lnTo>
                  <a:cubicBezTo>
                    <a:pt x="873" y="44"/>
                    <a:pt x="785" y="0"/>
                    <a:pt x="683" y="0"/>
                  </a:cubicBezTo>
                  <a:lnTo>
                    <a:pt x="324" y="0"/>
                  </a:lnTo>
                  <a:cubicBezTo>
                    <a:pt x="269" y="0"/>
                    <a:pt x="217" y="16"/>
                    <a:pt x="170" y="38"/>
                  </a:cubicBezTo>
                  <a:lnTo>
                    <a:pt x="871" y="1852"/>
                  </a:lnTo>
                  <a:cubicBezTo>
                    <a:pt x="955" y="2071"/>
                    <a:pt x="949" y="2310"/>
                    <a:pt x="854" y="2524"/>
                  </a:cubicBezTo>
                  <a:cubicBezTo>
                    <a:pt x="760" y="2739"/>
                    <a:pt x="587" y="2902"/>
                    <a:pt x="368" y="2987"/>
                  </a:cubicBezTo>
                  <a:cubicBezTo>
                    <a:pt x="293" y="3016"/>
                    <a:pt x="214" y="3031"/>
                    <a:pt x="134" y="3038"/>
                  </a:cubicBezTo>
                  <a:lnTo>
                    <a:pt x="0" y="3504"/>
                  </a:lnTo>
                  <a:lnTo>
                    <a:pt x="385" y="4848"/>
                  </a:lnTo>
                  <a:lnTo>
                    <a:pt x="1032" y="2582"/>
                  </a:lnTo>
                  <a:lnTo>
                    <a:pt x="1719" y="4993"/>
                  </a:lnTo>
                  <a:cubicBezTo>
                    <a:pt x="1766" y="5154"/>
                    <a:pt x="1913" y="5260"/>
                    <a:pt x="2074" y="5260"/>
                  </a:cubicBezTo>
                  <a:cubicBezTo>
                    <a:pt x="2108" y="5260"/>
                    <a:pt x="2142" y="5255"/>
                    <a:pt x="2176" y="5245"/>
                  </a:cubicBezTo>
                  <a:cubicBezTo>
                    <a:pt x="2372" y="5189"/>
                    <a:pt x="2485" y="4985"/>
                    <a:pt x="2429" y="4788"/>
                  </a:cubicBezTo>
                  <a:lnTo>
                    <a:pt x="1748" y="2405"/>
                  </a:lnTo>
                  <a:lnTo>
                    <a:pt x="1748" y="1417"/>
                  </a:lnTo>
                  <a:lnTo>
                    <a:pt x="2073" y="2256"/>
                  </a:lnTo>
                  <a:cubicBezTo>
                    <a:pt x="2146" y="2447"/>
                    <a:pt x="2360" y="2541"/>
                    <a:pt x="2549" y="2468"/>
                  </a:cubicBezTo>
                  <a:cubicBezTo>
                    <a:pt x="2740" y="2395"/>
                    <a:pt x="2835" y="2181"/>
                    <a:pt x="2761" y="1990"/>
                  </a:cubicBezTo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180" name="Oval 12"/>
            <p:cNvSpPr>
              <a:spLocks noChangeArrowheads="1"/>
            </p:cNvSpPr>
            <p:nvPr userDrawn="1"/>
          </p:nvSpPr>
          <p:spPr bwMode="auto">
            <a:xfrm>
              <a:off x="2723" y="1445"/>
              <a:ext cx="353" cy="352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414" y="1847"/>
              <a:ext cx="971" cy="1414"/>
            </a:xfrm>
            <a:custGeom>
              <a:avLst/>
              <a:gdLst/>
              <a:ahLst/>
              <a:cxnLst>
                <a:cxn ang="0">
                  <a:pos x="2994" y="2856"/>
                </a:cxn>
                <a:cxn ang="0">
                  <a:pos x="2994" y="1683"/>
                </a:cxn>
                <a:cxn ang="0">
                  <a:pos x="3379" y="2680"/>
                </a:cxn>
                <a:cxn ang="0">
                  <a:pos x="3946" y="2931"/>
                </a:cxn>
                <a:cxn ang="0">
                  <a:pos x="4197" y="2364"/>
                </a:cxn>
                <a:cxn ang="0">
                  <a:pos x="3393" y="280"/>
                </a:cxn>
                <a:cxn ang="0">
                  <a:pos x="2984" y="0"/>
                </a:cxn>
                <a:cxn ang="0">
                  <a:pos x="2556" y="0"/>
                </a:cxn>
                <a:cxn ang="0">
                  <a:pos x="2252" y="131"/>
                </a:cxn>
                <a:cxn ang="0">
                  <a:pos x="2456" y="1630"/>
                </a:cxn>
                <a:cxn ang="0">
                  <a:pos x="2143" y="1896"/>
                </a:cxn>
                <a:cxn ang="0">
                  <a:pos x="1830" y="1630"/>
                </a:cxn>
                <a:cxn ang="0">
                  <a:pos x="2034" y="131"/>
                </a:cxn>
                <a:cxn ang="0">
                  <a:pos x="1730" y="0"/>
                </a:cxn>
                <a:cxn ang="0">
                  <a:pos x="1302" y="0"/>
                </a:cxn>
                <a:cxn ang="0">
                  <a:pos x="893" y="280"/>
                </a:cxn>
                <a:cxn ang="0">
                  <a:pos x="87" y="2364"/>
                </a:cxn>
                <a:cxn ang="0">
                  <a:pos x="339" y="2931"/>
                </a:cxn>
                <a:cxn ang="0">
                  <a:pos x="905" y="2680"/>
                </a:cxn>
                <a:cxn ang="0">
                  <a:pos x="1291" y="1683"/>
                </a:cxn>
                <a:cxn ang="0">
                  <a:pos x="1291" y="2856"/>
                </a:cxn>
                <a:cxn ang="0">
                  <a:pos x="481" y="5690"/>
                </a:cxn>
                <a:cxn ang="0">
                  <a:pos x="783" y="6232"/>
                </a:cxn>
                <a:cxn ang="0">
                  <a:pos x="903" y="6249"/>
                </a:cxn>
                <a:cxn ang="0">
                  <a:pos x="1325" y="5931"/>
                </a:cxn>
                <a:cxn ang="0">
                  <a:pos x="2143" y="3068"/>
                </a:cxn>
                <a:cxn ang="0">
                  <a:pos x="2961" y="5931"/>
                </a:cxn>
                <a:cxn ang="0">
                  <a:pos x="3382" y="6249"/>
                </a:cxn>
                <a:cxn ang="0">
                  <a:pos x="3503" y="6232"/>
                </a:cxn>
                <a:cxn ang="0">
                  <a:pos x="3805" y="5690"/>
                </a:cxn>
                <a:cxn ang="0">
                  <a:pos x="2994" y="2856"/>
                </a:cxn>
              </a:cxnLst>
              <a:rect l="0" t="0" r="r" b="b"/>
              <a:pathLst>
                <a:path w="4285" h="6249">
                  <a:moveTo>
                    <a:pt x="2994" y="2856"/>
                  </a:moveTo>
                  <a:lnTo>
                    <a:pt x="2994" y="1683"/>
                  </a:lnTo>
                  <a:lnTo>
                    <a:pt x="3379" y="2680"/>
                  </a:lnTo>
                  <a:cubicBezTo>
                    <a:pt x="3467" y="2907"/>
                    <a:pt x="3721" y="3019"/>
                    <a:pt x="3946" y="2931"/>
                  </a:cubicBezTo>
                  <a:cubicBezTo>
                    <a:pt x="4173" y="2845"/>
                    <a:pt x="4285" y="2591"/>
                    <a:pt x="4197" y="2364"/>
                  </a:cubicBezTo>
                  <a:lnTo>
                    <a:pt x="3393" y="280"/>
                  </a:lnTo>
                  <a:cubicBezTo>
                    <a:pt x="3328" y="111"/>
                    <a:pt x="3165" y="0"/>
                    <a:pt x="2984" y="0"/>
                  </a:cubicBezTo>
                  <a:lnTo>
                    <a:pt x="2556" y="0"/>
                  </a:lnTo>
                  <a:cubicBezTo>
                    <a:pt x="2436" y="0"/>
                    <a:pt x="2330" y="52"/>
                    <a:pt x="2252" y="131"/>
                  </a:cubicBezTo>
                  <a:lnTo>
                    <a:pt x="2456" y="1630"/>
                  </a:lnTo>
                  <a:lnTo>
                    <a:pt x="2143" y="1896"/>
                  </a:lnTo>
                  <a:lnTo>
                    <a:pt x="1830" y="1630"/>
                  </a:lnTo>
                  <a:lnTo>
                    <a:pt x="2034" y="131"/>
                  </a:lnTo>
                  <a:cubicBezTo>
                    <a:pt x="1954" y="52"/>
                    <a:pt x="1850" y="0"/>
                    <a:pt x="1730" y="0"/>
                  </a:cubicBezTo>
                  <a:lnTo>
                    <a:pt x="1302" y="0"/>
                  </a:lnTo>
                  <a:cubicBezTo>
                    <a:pt x="1121" y="0"/>
                    <a:pt x="958" y="111"/>
                    <a:pt x="893" y="280"/>
                  </a:cubicBezTo>
                  <a:lnTo>
                    <a:pt x="87" y="2364"/>
                  </a:lnTo>
                  <a:cubicBezTo>
                    <a:pt x="0" y="2591"/>
                    <a:pt x="113" y="2845"/>
                    <a:pt x="339" y="2931"/>
                  </a:cubicBezTo>
                  <a:cubicBezTo>
                    <a:pt x="564" y="3019"/>
                    <a:pt x="819" y="2907"/>
                    <a:pt x="905" y="2680"/>
                  </a:cubicBezTo>
                  <a:lnTo>
                    <a:pt x="1291" y="1683"/>
                  </a:lnTo>
                  <a:lnTo>
                    <a:pt x="1291" y="2856"/>
                  </a:lnTo>
                  <a:lnTo>
                    <a:pt x="481" y="5690"/>
                  </a:lnTo>
                  <a:cubicBezTo>
                    <a:pt x="415" y="5923"/>
                    <a:pt x="550" y="6166"/>
                    <a:pt x="783" y="6232"/>
                  </a:cubicBezTo>
                  <a:cubicBezTo>
                    <a:pt x="823" y="6243"/>
                    <a:pt x="864" y="6249"/>
                    <a:pt x="903" y="6249"/>
                  </a:cubicBezTo>
                  <a:cubicBezTo>
                    <a:pt x="1094" y="6249"/>
                    <a:pt x="1269" y="6123"/>
                    <a:pt x="1325" y="5931"/>
                  </a:cubicBezTo>
                  <a:lnTo>
                    <a:pt x="2143" y="3068"/>
                  </a:lnTo>
                  <a:lnTo>
                    <a:pt x="2961" y="5931"/>
                  </a:lnTo>
                  <a:cubicBezTo>
                    <a:pt x="3015" y="6123"/>
                    <a:pt x="3191" y="6249"/>
                    <a:pt x="3382" y="6249"/>
                  </a:cubicBezTo>
                  <a:cubicBezTo>
                    <a:pt x="3422" y="6249"/>
                    <a:pt x="3463" y="6243"/>
                    <a:pt x="3503" y="6232"/>
                  </a:cubicBezTo>
                  <a:cubicBezTo>
                    <a:pt x="3736" y="6166"/>
                    <a:pt x="3871" y="5923"/>
                    <a:pt x="3805" y="5690"/>
                  </a:cubicBezTo>
                  <a:lnTo>
                    <a:pt x="2994" y="285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923E7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923E7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923E7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923E7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923E7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4077072"/>
            <a:ext cx="5400600" cy="936104"/>
          </a:xfrm>
        </p:spPr>
        <p:txBody>
          <a:bodyPr>
            <a:noAutofit/>
          </a:bodyPr>
          <a:lstStyle/>
          <a:p>
            <a:r>
              <a:rPr lang="ru-RU" sz="2400" dirty="0"/>
              <a:t>Информационна система за контрол на медицинската експертиза</a:t>
            </a:r>
            <a:br>
              <a:rPr lang="ru-RU" sz="2400" dirty="0"/>
            </a:br>
            <a:r>
              <a:rPr lang="ru-RU" sz="2400" dirty="0"/>
              <a:t>(ИСКМЕ)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540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851104" cy="940966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Функционалности и автоматизации на ИСКМЕ</a:t>
            </a:r>
            <a:br>
              <a:rPr lang="ru-RU" dirty="0"/>
            </a:b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50851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Уеб базирана информационна система;</a:t>
            </a:r>
          </a:p>
          <a:p>
            <a:r>
              <a:rPr lang="ru-RU" dirty="0"/>
              <a:t>Достъп на всички потребители в системата чрез Квалифициран електронен подпис (КЕП);</a:t>
            </a:r>
          </a:p>
          <a:p>
            <a:r>
              <a:rPr lang="ru-RU" dirty="0"/>
              <a:t>Система, предоставяща и обменяща данни в реално време;</a:t>
            </a:r>
          </a:p>
          <a:p>
            <a:r>
              <a:rPr lang="ru-RU" dirty="0"/>
              <a:t>Съхраняване на данни за всички лица, преминали през ТЕЛК/НЕЛК за установяване на ТНР, вид и степен на увреждане;</a:t>
            </a:r>
          </a:p>
          <a:p>
            <a:r>
              <a:rPr lang="ru-RU" dirty="0"/>
              <a:t>Връзка с ГРАО за извършване на проверка на данните на освидетелстваното лице и починали лица;</a:t>
            </a:r>
          </a:p>
          <a:p>
            <a:r>
              <a:rPr lang="ru-RU" dirty="0"/>
              <a:t>Връзка с БЛС за получаване на данни за правоспособност и специалности на лекарите.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89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Предимства </a:t>
            </a:r>
            <a:r>
              <a:rPr lang="bg-BG" dirty="0"/>
              <a:t>на ИС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5157192"/>
          </a:xfrm>
        </p:spPr>
        <p:txBody>
          <a:bodyPr>
            <a:normAutofit fontScale="70000" lnSpcReduction="20000"/>
          </a:bodyPr>
          <a:lstStyle/>
          <a:p>
            <a:pPr marL="179388" indent="-179388">
              <a:lnSpc>
                <a:spcPct val="120000"/>
              </a:lnSpc>
            </a:pPr>
            <a:r>
              <a:rPr lang="ru-RU" dirty="0"/>
              <a:t>Централизирано съхранение на данните за медицинска експертиза</a:t>
            </a:r>
          </a:p>
          <a:p>
            <a:pPr marL="179388" indent="-179388">
              <a:lnSpc>
                <a:spcPct val="120000"/>
              </a:lnSpc>
            </a:pPr>
            <a:r>
              <a:rPr lang="ru-RU" dirty="0"/>
              <a:t>Изпращане на уведомления по електронен път с възможност за електронно връчване на лицето и заинтересованите страни</a:t>
            </a:r>
          </a:p>
          <a:p>
            <a:pPr marL="179388" indent="-179388">
              <a:lnSpc>
                <a:spcPct val="120000"/>
              </a:lnSpc>
            </a:pPr>
            <a:r>
              <a:rPr lang="ru-RU" dirty="0"/>
              <a:t>Уеб базиран интерфейс за справки по медицинско </a:t>
            </a:r>
            <a:r>
              <a:rPr lang="ru-RU" dirty="0" smtClean="0"/>
              <a:t>направление/протокол </a:t>
            </a:r>
            <a:r>
              <a:rPr lang="ru-RU" dirty="0"/>
              <a:t>от ЛКК, заявление за освидетелстване/експертно решение от лицето или заинтересовани страни</a:t>
            </a:r>
          </a:p>
          <a:p>
            <a:pPr marL="179388" indent="-179388">
              <a:lnSpc>
                <a:spcPct val="120000"/>
              </a:lnSpc>
            </a:pPr>
            <a:r>
              <a:rPr lang="ru-RU" dirty="0"/>
              <a:t>Автоматизирано изпращане по електронен път на ЕР и данни от ЕР на заинтересованите страни</a:t>
            </a:r>
          </a:p>
          <a:p>
            <a:pPr marL="179388" indent="-179388">
              <a:lnSpc>
                <a:spcPct val="120000"/>
              </a:lnSpc>
            </a:pPr>
            <a:r>
              <a:rPr lang="ru-RU" dirty="0"/>
              <a:t>Мониторинг на дейността на всички структури, имащи отношение към издаване на експертно решение</a:t>
            </a:r>
          </a:p>
          <a:p>
            <a:pPr marL="179388" indent="-179388">
              <a:lnSpc>
                <a:spcPct val="120000"/>
              </a:lnSpc>
            </a:pPr>
            <a:r>
              <a:rPr lang="ru-RU" dirty="0"/>
              <a:t>Контрол и статистика на издадените експертни решения</a:t>
            </a:r>
          </a:p>
          <a:p>
            <a:pPr marL="179388" indent="-179388">
              <a:lnSpc>
                <a:spcPct val="120000"/>
              </a:lnSpc>
            </a:pPr>
            <a:r>
              <a:rPr lang="ru-RU" dirty="0"/>
              <a:t>Стриктно спазване на действащата нормативна уредба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574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6851104" cy="72494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Процес по издаване на ЕР в ИСКМЕ</a:t>
            </a:r>
            <a:br>
              <a:rPr lang="ru-RU" dirty="0"/>
            </a:b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-70848" y="3244010"/>
            <a:ext cx="2593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ctr">
              <a:defRPr sz="1400">
                <a:solidFill>
                  <a:srgbClr val="B8494C"/>
                </a:solidFill>
              </a:defRPr>
            </a:lvl1pPr>
          </a:lstStyle>
          <a:p>
            <a:r>
              <a:rPr lang="bg-BG" dirty="0"/>
              <a:t>ЛЛ/ЛКК издава медицинско направление/протокол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0844" y="1980913"/>
            <a:ext cx="991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ctr">
              <a:defRPr sz="1400">
                <a:solidFill>
                  <a:srgbClr val="B8494C"/>
                </a:solidFill>
              </a:defRPr>
            </a:lvl1pPr>
          </a:lstStyle>
          <a:p>
            <a:r>
              <a:rPr lang="bg-BG" sz="1100" dirty="0"/>
              <a:t>Медицинско направление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690462" y="3238948"/>
            <a:ext cx="3199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ctr">
              <a:defRPr sz="1400">
                <a:solidFill>
                  <a:srgbClr val="B8494C"/>
                </a:solidFill>
              </a:defRPr>
            </a:lvl1pPr>
          </a:lstStyle>
          <a:p>
            <a:r>
              <a:rPr lang="bg-BG" dirty="0"/>
              <a:t>Лицето подписва заявление за освидетелстване с КЕП/лично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18552" y="3249313"/>
            <a:ext cx="2681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bg-BG"/>
            </a:defPPr>
            <a:lvl1pPr algn="ctr">
              <a:defRPr sz="1400">
                <a:solidFill>
                  <a:srgbClr val="B8494C"/>
                </a:solidFill>
              </a:defRPr>
            </a:lvl1pPr>
          </a:lstStyle>
          <a:p>
            <a:r>
              <a:rPr lang="bg-BG" dirty="0"/>
              <a:t>РКМЕ насочва заявлението към ТЕЛК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863" y="5974899"/>
            <a:ext cx="233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>
                <a:solidFill>
                  <a:srgbClr val="B8494C"/>
                </a:solidFill>
              </a:rPr>
              <a:t>Съставът взема решение и подписва ЕР с КЕП</a:t>
            </a:r>
            <a:endParaRPr lang="en-US" sz="1400" dirty="0">
              <a:solidFill>
                <a:srgbClr val="B8494C"/>
              </a:solidFill>
            </a:endParaRPr>
          </a:p>
        </p:txBody>
      </p:sp>
      <p:pic>
        <p:nvPicPr>
          <p:cNvPr id="11" name="Picture 2" descr="http://vignette4.wikia.nocookie.net/communpedia/images/0/0f/Person.png/revision/latest?cb=2011052523090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005" y="5264677"/>
            <a:ext cx="644525" cy="91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067921" y="5973846"/>
            <a:ext cx="2546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>
                <a:solidFill>
                  <a:srgbClr val="B8494C"/>
                </a:solidFill>
              </a:rPr>
              <a:t>Изпратено ЕР до лицето и заинтересовани страни</a:t>
            </a:r>
            <a:endParaRPr lang="en-US" sz="1400" dirty="0">
              <a:solidFill>
                <a:srgbClr val="B8494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6603" y="6235456"/>
            <a:ext cx="228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>
                <a:solidFill>
                  <a:srgbClr val="B8494C"/>
                </a:solidFill>
              </a:rPr>
              <a:t>Онлайн справка за статус на ЕР</a:t>
            </a:r>
            <a:endParaRPr lang="en-US" sz="1400" dirty="0">
              <a:solidFill>
                <a:srgbClr val="B8494C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56442" y="2805590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23129" y="2805589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16" name="Isosceles Triangle 15"/>
          <p:cNvSpPr/>
          <p:nvPr/>
        </p:nvSpPr>
        <p:spPr>
          <a:xfrm rot="5400000">
            <a:off x="2687165" y="2793430"/>
            <a:ext cx="148178" cy="14287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93005" y="2806240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59692" y="2806239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19" name="Isosceles Triangle 18"/>
          <p:cNvSpPr/>
          <p:nvPr/>
        </p:nvSpPr>
        <p:spPr>
          <a:xfrm rot="5400000">
            <a:off x="6323728" y="2794080"/>
            <a:ext cx="148178" cy="14287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5986" y="5469382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2673" y="5469381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22" name="Isosceles Triangle 21"/>
          <p:cNvSpPr/>
          <p:nvPr/>
        </p:nvSpPr>
        <p:spPr>
          <a:xfrm rot="5400000">
            <a:off x="696709" y="5457222"/>
            <a:ext cx="148178" cy="14287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pic>
        <p:nvPicPr>
          <p:cNvPr id="23" name="Picture 8" descr="http://image.flaticon.com/icons/png/512/43/43067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7" y="2320430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protechinc.com/wp-content/uploads/2014/06/eform-e1404258300362-1024x895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875" y="1797506"/>
            <a:ext cx="1421628" cy="124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https://prismic-io.s3.amazonaws.com/moreapp/3b726ab7198abfac7a040fec41923ae918c0e8a0_en-android-tablet-work-order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530" y="5214136"/>
            <a:ext cx="538031" cy="72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610498" y="4441058"/>
            <a:ext cx="2503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1400" dirty="0">
                <a:solidFill>
                  <a:srgbClr val="B8494C"/>
                </a:solidFill>
              </a:rPr>
              <a:t>Достъп до издадени и влезли в сила ЕР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bg-BG" sz="1400" dirty="0">
                <a:solidFill>
                  <a:srgbClr val="B8494C"/>
                </a:solidFill>
              </a:rPr>
              <a:t>Онлайн мониторинг</a:t>
            </a:r>
            <a:endParaRPr lang="en-US" sz="1400" dirty="0">
              <a:solidFill>
                <a:srgbClr val="B8494C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64168" y="5567600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930855" y="5567599"/>
            <a:ext cx="95250" cy="10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sp>
        <p:nvSpPr>
          <p:cNvPr id="29" name="Isosceles Triangle 28"/>
          <p:cNvSpPr/>
          <p:nvPr/>
        </p:nvSpPr>
        <p:spPr>
          <a:xfrm rot="5400000">
            <a:off x="4094891" y="5555440"/>
            <a:ext cx="148178" cy="14287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Exo 2 Light" panose="00000400000000000000" pitchFamily="2" charset="-52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36355" y="1749768"/>
            <a:ext cx="1820633" cy="914032"/>
          </a:xfrm>
          <a:prstGeom prst="rect">
            <a:avLst/>
          </a:prstGeom>
        </p:spPr>
      </p:pic>
      <p:pic>
        <p:nvPicPr>
          <p:cNvPr id="31" name="Picture 10" descr="Ð ÐµÐ·ÑÐ»ÑÐ°Ñ Ñ Ð¸Ð·Ð¾Ð±ÑÐ°Ð¶ÐµÐ½Ð¸Ðµ Ð·Ð° Ð¼ÐµÐ´Ð¸ÑÐ¸Ð½ÑÐºÐ° ÐµÐºÑÐ¿ÐµÑÑÐ¸Ð·Ð°"/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33" y="4100233"/>
            <a:ext cx="1837477" cy="122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Ð ÐµÐ·ÑÐ»ÑÐ°Ñ Ñ Ð¸Ð·Ð¾Ð±ÑÐ°Ð¶ÐµÐ½Ð¸Ðµ Ð·Ð° Ð¼ÐµÐ´Ð¸ÑÐ¸Ð½ÑÐºÐ¾ Ð½Ð°Ð¿ÑÐ°Ð²Ð»ÐµÐ½Ð¸Ðµ ÑÐµÐ»Ðº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07" y="1777040"/>
            <a:ext cx="650884" cy="72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1793" y="4153939"/>
            <a:ext cx="1086997" cy="127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Ползи за гражданите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6" cy="4608512"/>
          </a:xfrm>
        </p:spPr>
        <p:txBody>
          <a:bodyPr>
            <a:noAutofit/>
          </a:bodyPr>
          <a:lstStyle/>
          <a:p>
            <a:r>
              <a:rPr lang="ru-RU" sz="2700" dirty="0"/>
              <a:t>Електронно подаване на заявления за освидетелстване през портала;</a:t>
            </a:r>
          </a:p>
          <a:p>
            <a:r>
              <a:rPr lang="ru-RU" sz="2700" dirty="0"/>
              <a:t>Електронен достъп до медицинското досие на лице в качеството на родител/настойник или упълномощено лице;</a:t>
            </a:r>
          </a:p>
          <a:p>
            <a:r>
              <a:rPr lang="ru-RU" sz="2700" dirty="0"/>
              <a:t>Електронно известяване за различни събития по отношение на медицинската експертиза;</a:t>
            </a:r>
          </a:p>
          <a:p>
            <a:r>
              <a:rPr lang="ru-RU" sz="2700" dirty="0"/>
              <a:t>Достъп до актуална информация, свързана с процеса по издаване, обжалване на Експертно решение и статуса на разглеждане на документите.</a:t>
            </a:r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5890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851104" cy="868958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Ползи за ОМЕ - ЛКК, ТЕЛК, НЕЛК</a:t>
            </a:r>
            <a:br>
              <a:rPr lang="ru-RU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42535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Актуална информация за съставите на органите на медицинската експертиза;</a:t>
            </a:r>
          </a:p>
          <a:p>
            <a:r>
              <a:rPr lang="ru-RU" dirty="0"/>
              <a:t>Електронно подписване на документи от лекари, участващи в ЛКК, ТЕЛК и НЕЛК състави;</a:t>
            </a:r>
          </a:p>
          <a:p>
            <a:r>
              <a:rPr lang="ru-RU" dirty="0"/>
              <a:t>Обработка, обмен и насочване на документи електронно между отделните органи на медицинската експертиза;</a:t>
            </a:r>
          </a:p>
          <a:p>
            <a:r>
              <a:rPr lang="ru-RU" dirty="0"/>
              <a:t>Електронно насрочване на ден и час за преглед от ТЕЛК и електронно уведомяване на освидетелствано лице;</a:t>
            </a:r>
          </a:p>
          <a:p>
            <a:r>
              <a:rPr lang="ru-RU" dirty="0"/>
              <a:t>Достъп до данните и движението на електронно медицинско досие на освидетелствано лице.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548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Демонстрация</a:t>
            </a:r>
            <a:endParaRPr lang="bg-BG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28800"/>
            <a:ext cx="9144001" cy="522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row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r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i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IS_powerpoint</Template>
  <TotalTime>14</TotalTime>
  <Words>384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Exo 2 Light</vt:lpstr>
      <vt:lpstr>Wingdings</vt:lpstr>
      <vt:lpstr>Primary</vt:lpstr>
      <vt:lpstr>Blue</vt:lpstr>
      <vt:lpstr>Green</vt:lpstr>
      <vt:lpstr>Brown</vt:lpstr>
      <vt:lpstr>Orange</vt:lpstr>
      <vt:lpstr>Pink</vt:lpstr>
      <vt:lpstr>Purple</vt:lpstr>
      <vt:lpstr>Информационна система за контрол на медицинската експертиза (ИСКМЕ)</vt:lpstr>
      <vt:lpstr>Функционалности и автоматизации на ИСКМЕ </vt:lpstr>
      <vt:lpstr>Предимства на ИС </vt:lpstr>
      <vt:lpstr>Процес по издаване на ЕР в ИСКМЕ </vt:lpstr>
      <vt:lpstr>Ползи за гражданите </vt:lpstr>
      <vt:lpstr>Ползи за ОМЕ - ЛКК, ТЕЛК, НЕЛК </vt:lpstr>
      <vt:lpstr>Демонстрация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 система за контрол на медицинската експертиза (ИСКМЕ)</dc:title>
  <dc:creator>Снежанка Смилкова</dc:creator>
  <cp:lastModifiedBy>Снежанка Смилкова</cp:lastModifiedBy>
  <cp:revision>4</cp:revision>
  <dcterms:created xsi:type="dcterms:W3CDTF">2020-10-12T10:29:37Z</dcterms:created>
  <dcterms:modified xsi:type="dcterms:W3CDTF">2020-10-12T10:44:53Z</dcterms:modified>
</cp:coreProperties>
</file>