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629" r:id="rId2"/>
    <p:sldId id="577" r:id="rId3"/>
    <p:sldId id="665" r:id="rId4"/>
    <p:sldId id="666" r:id="rId5"/>
    <p:sldId id="551" r:id="rId6"/>
  </p:sldIdLst>
  <p:sldSz cx="12192000" cy="6858000"/>
  <p:notesSz cx="6858000" cy="9144000"/>
  <p:embeddedFontLst>
    <p:embeddedFont>
      <p:font typeface="Roboto Condensed" panose="02000000000000000000" pitchFamily="2" charset="0"/>
      <p:regular r:id="rId8"/>
      <p:bold r:id="rId9"/>
      <p:italic r:id="rId10"/>
      <p:boldItalic r:id="rId11"/>
    </p:embeddedFont>
    <p:embeddedFont>
      <p:font typeface="Roboto Condensed Light" panose="02000000000000000000" pitchFamily="2" charset="0"/>
      <p:regular r:id="rId12"/>
      <p: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oboto Condensed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4E8"/>
    <a:srgbClr val="2CB0E5"/>
    <a:srgbClr val="FFFFFF"/>
    <a:srgbClr val="5F5F5F"/>
    <a:srgbClr val="808080"/>
    <a:srgbClr val="333333"/>
    <a:srgbClr val="919191"/>
    <a:srgbClr val="AEAEAE"/>
    <a:srgbClr val="00A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20" autoAdjust="0"/>
    <p:restoredTop sz="89981" autoAdjust="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4660466361096682"/>
          <c:y val="4.555360631734505E-2"/>
          <c:w val="0.32726167292732739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3F-472C-9153-89EB4B66731C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3F-472C-9153-89EB4B66731C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3F-472C-9153-89EB4B66731C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3F-472C-9153-89EB4B66731C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3F-472C-9153-89EB4B66731C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E3F-472C-9153-89EB4B66731C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E3F-472C-9153-89EB4B66731C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E3F-472C-9153-89EB4B66731C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E3F-472C-9153-89EB4B66731C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E3F-472C-9153-89EB4B66731C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E3F-472C-9153-89EB4B66731C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E3F-472C-9153-89EB4B66731C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E3F-472C-9153-89EB4B66731C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E3F-472C-9153-89EB4B66731C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E3F-472C-9153-89EB4B66731C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E3F-472C-9153-89EB4B66731C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E3F-472C-9153-89EB4B66731C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E3F-472C-9153-89EB4B66731C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E3F-472C-9153-89EB4B6673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555555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Sheet1!$A$17:$A$28</c:f>
              <c:strCache>
                <c:ptCount val="12"/>
                <c:pt idx="0">
                  <c:v>ГЕРБ-СДС</c:v>
                </c:pt>
                <c:pt idx="1">
                  <c:v>Продължаваме промяната-Демократична България</c:v>
                </c:pt>
                <c:pt idx="2">
                  <c:v>ДПС</c:v>
                </c:pt>
                <c:pt idx="3">
                  <c:v>Възраждане</c:v>
                </c:pt>
                <c:pt idx="4">
                  <c:v>БСП</c:v>
                </c:pt>
                <c:pt idx="5">
                  <c:v>Има такъв народ</c:v>
                </c:pt>
                <c:pt idx="6">
                  <c:v>Солидарна България</c:v>
                </c:pt>
                <c:pt idx="7">
                  <c:v>Синя България</c:v>
                </c:pt>
                <c:pt idx="8">
                  <c:v>Левицата</c:v>
                </c:pt>
                <c:pt idx="9">
                  <c:v>Български възход</c:v>
                </c:pt>
                <c:pt idx="10">
                  <c:v>ВМРО</c:v>
                </c:pt>
                <c:pt idx="11">
                  <c:v>Други</c:v>
                </c:pt>
              </c:strCache>
            </c:strRef>
          </c:cat>
          <c:val>
            <c:numRef>
              <c:f>Sheet1!$B$17:$B$28</c:f>
              <c:numCache>
                <c:formatCode>0.0%</c:formatCode>
                <c:ptCount val="12"/>
                <c:pt idx="0">
                  <c:v>0.26100000000000001</c:v>
                </c:pt>
                <c:pt idx="1">
                  <c:v>0.154</c:v>
                </c:pt>
                <c:pt idx="2">
                  <c:v>0.14899999999999999</c:v>
                </c:pt>
                <c:pt idx="3">
                  <c:v>0.14799999999999999</c:v>
                </c:pt>
                <c:pt idx="4">
                  <c:v>8.5000000000000006E-2</c:v>
                </c:pt>
                <c:pt idx="5">
                  <c:v>5.5E-2</c:v>
                </c:pt>
                <c:pt idx="6">
                  <c:v>2.4E-2</c:v>
                </c:pt>
                <c:pt idx="7">
                  <c:v>1.7999999999999999E-2</c:v>
                </c:pt>
                <c:pt idx="8">
                  <c:v>1.4E-2</c:v>
                </c:pt>
                <c:pt idx="9">
                  <c:v>1.2E-2</c:v>
                </c:pt>
                <c:pt idx="10">
                  <c:v>1.0999999999999999E-2</c:v>
                </c:pt>
                <c:pt idx="11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E3F-472C-9153-89EB4B6673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bg-BG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bg-BG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688660508811183"/>
          <c:y val="4.104915939561609E-2"/>
          <c:w val="0.35615049661862519"/>
          <c:h val="0.94029914529914527"/>
        </c:manualLayout>
      </c:layout>
      <c:barChart>
        <c:barDir val="bar"/>
        <c:grouping val="clustered"/>
        <c:varyColors val="1"/>
        <c:ser>
          <c:idx val="0"/>
          <c:order val="0"/>
          <c:spPr>
            <a:pattFill prst="dkVert">
              <a:fgClr>
                <a:srgbClr val="6BC4E8"/>
              </a:fgClr>
              <a:bgClr>
                <a:srgbClr val="FFFFFF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2-4808-92E1-D81D424DF749}"/>
              </c:ext>
            </c:extLst>
          </c:dPt>
          <c:dPt>
            <c:idx val="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2-4808-92E1-D81D424DF749}"/>
              </c:ext>
            </c:extLst>
          </c:dPt>
          <c:dPt>
            <c:idx val="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32-4808-92E1-D81D424DF749}"/>
              </c:ext>
            </c:extLst>
          </c:dPt>
          <c:dPt>
            <c:idx val="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32-4808-92E1-D81D424DF749}"/>
              </c:ext>
            </c:extLst>
          </c:dPt>
          <c:dPt>
            <c:idx val="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32-4808-92E1-D81D424DF749}"/>
              </c:ext>
            </c:extLst>
          </c:dPt>
          <c:dPt>
            <c:idx val="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32-4808-92E1-D81D424DF749}"/>
              </c:ext>
            </c:extLst>
          </c:dPt>
          <c:dPt>
            <c:idx val="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32-4808-92E1-D81D424DF749}"/>
              </c:ext>
            </c:extLst>
          </c:dPt>
          <c:dPt>
            <c:idx val="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532-4808-92E1-D81D424DF749}"/>
              </c:ext>
            </c:extLst>
          </c:dPt>
          <c:dPt>
            <c:idx val="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532-4808-92E1-D81D424DF749}"/>
              </c:ext>
            </c:extLst>
          </c:dPt>
          <c:dPt>
            <c:idx val="9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532-4808-92E1-D81D424DF749}"/>
              </c:ext>
            </c:extLst>
          </c:dPt>
          <c:dPt>
            <c:idx val="10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532-4808-92E1-D81D424DF749}"/>
              </c:ext>
            </c:extLst>
          </c:dPt>
          <c:dPt>
            <c:idx val="11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532-4808-92E1-D81D424DF749}"/>
              </c:ext>
            </c:extLst>
          </c:dPt>
          <c:dPt>
            <c:idx val="12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532-4808-92E1-D81D424DF749}"/>
              </c:ext>
            </c:extLst>
          </c:dPt>
          <c:dPt>
            <c:idx val="13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532-4808-92E1-D81D424DF749}"/>
              </c:ext>
            </c:extLst>
          </c:dPt>
          <c:dPt>
            <c:idx val="14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532-4808-92E1-D81D424DF749}"/>
              </c:ext>
            </c:extLst>
          </c:dPt>
          <c:dPt>
            <c:idx val="15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532-4808-92E1-D81D424DF749}"/>
              </c:ext>
            </c:extLst>
          </c:dPt>
          <c:dPt>
            <c:idx val="16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532-4808-92E1-D81D424DF749}"/>
              </c:ext>
            </c:extLst>
          </c:dPt>
          <c:dPt>
            <c:idx val="17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532-4808-92E1-D81D424DF749}"/>
              </c:ext>
            </c:extLst>
          </c:dPt>
          <c:dPt>
            <c:idx val="18"/>
            <c:invertIfNegative val="0"/>
            <c:bubble3D val="0"/>
            <c:spPr>
              <a:pattFill prst="dkVert">
                <a:fgClr>
                  <a:srgbClr val="6BC4E8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532-4808-92E1-D81D424DF7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555555"/>
                    </a:solidFill>
                    <a:latin typeface="Roboto Condensed" pitchFamily="2" charset="0"/>
                    <a:ea typeface="Roboto Condensed" pitchFamily="2" charset="0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Sheet1!$A$31:$A$42</c:f>
              <c:strCache>
                <c:ptCount val="12"/>
                <c:pt idx="0">
                  <c:v>ГЕРБ-СДС</c:v>
                </c:pt>
                <c:pt idx="1">
                  <c:v>Продължаваме промяната-Демократична България</c:v>
                </c:pt>
                <c:pt idx="2">
                  <c:v>Възраждане</c:v>
                </c:pt>
                <c:pt idx="3">
                  <c:v>ДПС</c:v>
                </c:pt>
                <c:pt idx="4">
                  <c:v>БСП</c:v>
                </c:pt>
                <c:pt idx="5">
                  <c:v>Има такъв народ</c:v>
                </c:pt>
                <c:pt idx="6">
                  <c:v>Солидарна България</c:v>
                </c:pt>
                <c:pt idx="7">
                  <c:v>Синя България</c:v>
                </c:pt>
                <c:pt idx="8">
                  <c:v>Левицата</c:v>
                </c:pt>
                <c:pt idx="9">
                  <c:v>Български възход</c:v>
                </c:pt>
                <c:pt idx="10">
                  <c:v>ВМРО</c:v>
                </c:pt>
                <c:pt idx="11">
                  <c:v>Други</c:v>
                </c:pt>
              </c:strCache>
            </c:strRef>
          </c:cat>
          <c:val>
            <c:numRef>
              <c:f>Sheet1!$B$31:$B$42</c:f>
              <c:numCache>
                <c:formatCode>General</c:formatCode>
                <c:ptCount val="12"/>
                <c:pt idx="0">
                  <c:v>25.9</c:v>
                </c:pt>
                <c:pt idx="1">
                  <c:v>16.100000000000001</c:v>
                </c:pt>
                <c:pt idx="2">
                  <c:v>15.1</c:v>
                </c:pt>
                <c:pt idx="3">
                  <c:v>14.6</c:v>
                </c:pt>
                <c:pt idx="4">
                  <c:v>8.1</c:v>
                </c:pt>
                <c:pt idx="5">
                  <c:v>5.5</c:v>
                </c:pt>
                <c:pt idx="6">
                  <c:v>2.1</c:v>
                </c:pt>
                <c:pt idx="7">
                  <c:v>1.8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532-4808-92E1-D81D424DF7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43168"/>
        <c:axId val="95196224"/>
      </c:barChart>
      <c:catAx>
        <c:axId val="4743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Condensed" pitchFamily="2" charset="0"/>
                <a:ea typeface="Roboto Condensed" pitchFamily="2" charset="0"/>
                <a:cs typeface="+mn-cs"/>
              </a:defRPr>
            </a:pPr>
            <a:endParaRPr lang="bg-BG"/>
          </a:p>
        </c:txPr>
        <c:crossAx val="95196224"/>
        <c:crosses val="autoZero"/>
        <c:auto val="1"/>
        <c:lblAlgn val="ctr"/>
        <c:lblOffset val="1000"/>
        <c:noMultiLvlLbl val="0"/>
      </c:catAx>
      <c:valAx>
        <c:axId val="95196224"/>
        <c:scaling>
          <c:orientation val="minMax"/>
        </c:scaling>
        <c:delete val="1"/>
        <c:axPos val="t"/>
        <c:minorGridlines>
          <c:spPr>
            <a:ln w="19050" cap="flat" cmpd="sng" algn="ctr">
              <a:noFill/>
              <a:prstDash val="sysDot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47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>
          <a:latin typeface="Roboto Condensed" pitchFamily="2" charset="0"/>
          <a:ea typeface="Roboto Condensed" pitchFamily="2" charset="0"/>
        </a:defRPr>
      </a:pPr>
      <a:endParaRPr lang="bg-BG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0.7722</cdr:x>
      <cdr:y>0.28056</cdr:y>
    </cdr:from>
    <cdr:to>
      <cdr:x>1</cdr:x>
      <cdr:y>0.45719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F935E460-75F3-069D-9AFC-C8DF7C2179F7}"/>
            </a:ext>
          </a:extLst>
        </cdr:cNvPr>
        <cdr:cNvSpPr txBox="1"/>
      </cdr:nvSpPr>
      <cdr:spPr>
        <a:xfrm xmlns:a="http://schemas.openxmlformats.org/drawingml/2006/main">
          <a:off x="7555750" y="1515533"/>
          <a:ext cx="2228982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/>
            <a:t>4</a:t>
          </a:r>
          <a:r>
            <a:rPr lang="bg-BG" sz="1400" dirty="0"/>
            <a:t>8</a:t>
          </a:r>
          <a:r>
            <a:rPr lang="en-GB" sz="1400" dirty="0"/>
            <a:t>% </a:t>
          </a:r>
          <a:r>
            <a:rPr lang="bg-BG" sz="1400" b="0" dirty="0"/>
            <a:t>декларират, че ще упражнят правото си на глас на предсрочните парламентарни избори</a:t>
          </a:r>
          <a:r>
            <a:rPr lang="en-GB" sz="1400" b="0" dirty="0"/>
            <a:t>.</a:t>
          </a:r>
          <a:r>
            <a:rPr lang="bg-BG" sz="1400" b="0" dirty="0"/>
            <a:t> </a:t>
          </a:r>
        </a:p>
      </cdr:txBody>
    </cdr:sp>
  </cdr:relSizeAnchor>
  <cdr:relSizeAnchor xmlns:cdr="http://schemas.openxmlformats.org/drawingml/2006/chartDrawing">
    <cdr:from>
      <cdr:x>0.74808</cdr:x>
      <cdr:y>0.48746</cdr:y>
    </cdr:from>
    <cdr:to>
      <cdr:x>0.97962</cdr:x>
      <cdr:y>0.66409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4EE90B6A-835A-1609-0EA9-64925D282359}"/>
            </a:ext>
          </a:extLst>
        </cdr:cNvPr>
        <cdr:cNvSpPr txBox="1"/>
      </cdr:nvSpPr>
      <cdr:spPr>
        <a:xfrm xmlns:a="http://schemas.openxmlformats.org/drawingml/2006/main">
          <a:off x="7459104" y="2633129"/>
          <a:ext cx="2308694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Roboto Condensed" pitchFamily="2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400" b="0" dirty="0"/>
            <a:t>Очаквана избирателна активност: </a:t>
          </a:r>
          <a:r>
            <a:rPr lang="bg-BG" sz="1400" dirty="0"/>
            <a:t>между 2.5 и 2.7 млн</a:t>
          </a:r>
          <a:r>
            <a:rPr lang="bg-BG" sz="1400" b="0" dirty="0"/>
            <a:t>.</a:t>
          </a:r>
          <a:r>
            <a:rPr lang="bg-BG" sz="1400" dirty="0"/>
            <a:t> </a:t>
          </a:r>
          <a:r>
            <a:rPr lang="bg-BG" sz="1400" b="0" dirty="0"/>
            <a:t>по данни от проучването</a:t>
          </a:r>
          <a:r>
            <a:rPr lang="en-GB" sz="1400" b="0" dirty="0"/>
            <a:t>.</a:t>
          </a:r>
          <a:r>
            <a:rPr lang="bg-BG" sz="1400" b="0" dirty="0"/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1CE4C-2250-4216-9F61-5ABEF82A9D3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A5E1-8F1A-494E-8808-633C50189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0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1A5E1-8F1A-494E-8808-633C50189C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1A5E1-8F1A-494E-8808-633C50189C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3048000" cy="6858000"/>
          </a:xfrm>
          <a:prstGeom prst="rect">
            <a:avLst/>
          </a:prstGeom>
          <a:solidFill>
            <a:srgbClr val="00A0DF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GB" b="0" dirty="0"/>
          </a:p>
        </p:txBody>
      </p:sp>
      <p:sp>
        <p:nvSpPr>
          <p:cNvPr id="3" name="Rounded Rectangle 13"/>
          <p:cNvSpPr>
            <a:spLocks noChangeArrowheads="1"/>
          </p:cNvSpPr>
          <p:nvPr userDrawn="1"/>
        </p:nvSpPr>
        <p:spPr bwMode="auto">
          <a:xfrm rot="5400000">
            <a:off x="2912269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4" name="Rounded Rectangle 12"/>
          <p:cNvSpPr>
            <a:spLocks noChangeArrowheads="1"/>
          </p:cNvSpPr>
          <p:nvPr userDrawn="1"/>
        </p:nvSpPr>
        <p:spPr bwMode="auto">
          <a:xfrm rot="5400000">
            <a:off x="2140744" y="388144"/>
            <a:ext cx="273050" cy="1065212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5" name="Rounded Rectangle 17"/>
          <p:cNvSpPr>
            <a:spLocks noChangeArrowheads="1"/>
          </p:cNvSpPr>
          <p:nvPr userDrawn="1"/>
        </p:nvSpPr>
        <p:spPr bwMode="auto">
          <a:xfrm rot="16200000">
            <a:off x="2911475" y="1500188"/>
            <a:ext cx="273050" cy="28575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6" name="Rounded Rectangle 10"/>
          <p:cNvSpPr>
            <a:spLocks noChangeArrowheads="1"/>
          </p:cNvSpPr>
          <p:nvPr userDrawn="1"/>
        </p:nvSpPr>
        <p:spPr bwMode="auto">
          <a:xfrm rot="16200000">
            <a:off x="-135731" y="2326481"/>
            <a:ext cx="271462" cy="1597026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7" name="Rounded Rectangle 16"/>
          <p:cNvSpPr>
            <a:spLocks noChangeArrowheads="1"/>
          </p:cNvSpPr>
          <p:nvPr userDrawn="1"/>
        </p:nvSpPr>
        <p:spPr bwMode="auto">
          <a:xfrm rot="16200000">
            <a:off x="2911475" y="5516563"/>
            <a:ext cx="273050" cy="5016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sp>
        <p:nvSpPr>
          <p:cNvPr id="8" name="Rounded Rectangle 14"/>
          <p:cNvSpPr>
            <a:spLocks noChangeArrowheads="1"/>
          </p:cNvSpPr>
          <p:nvPr userDrawn="1"/>
        </p:nvSpPr>
        <p:spPr bwMode="auto">
          <a:xfrm rot="16200000">
            <a:off x="11961019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en-US" b="0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85413" y="6086475"/>
            <a:ext cx="16462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10285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/>
          <p:nvPr userDrawn="1"/>
        </p:nvSpPr>
        <p:spPr>
          <a:xfrm>
            <a:off x="3048000" y="0"/>
            <a:ext cx="10285413" cy="6858000"/>
          </a:xfrm>
          <a:prstGeom prst="rect">
            <a:avLst/>
          </a:prstGeom>
          <a:solidFill>
            <a:srgbClr val="00A0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063" y="3157538"/>
            <a:ext cx="1654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21"/>
          <p:cNvSpPr/>
          <p:nvPr userDrawn="1"/>
        </p:nvSpPr>
        <p:spPr>
          <a:xfrm rot="16200000">
            <a:off x="11064875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6" name="Rounded Rectangle 22"/>
          <p:cNvSpPr/>
          <p:nvPr userDrawn="1"/>
        </p:nvSpPr>
        <p:spPr>
          <a:xfrm rot="16200000">
            <a:off x="11959432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7" name="Rounded Rectangle 23"/>
          <p:cNvSpPr/>
          <p:nvPr userDrawn="1"/>
        </p:nvSpPr>
        <p:spPr>
          <a:xfrm rot="16200000">
            <a:off x="11065670" y="211931"/>
            <a:ext cx="271462" cy="49212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8" name="Rounded Rectangle 24"/>
          <p:cNvSpPr/>
          <p:nvPr userDrawn="1"/>
        </p:nvSpPr>
        <p:spPr>
          <a:xfrm rot="16200000">
            <a:off x="10258425" y="5624513"/>
            <a:ext cx="273050" cy="28575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9" name="Rounded Rectangle 25"/>
          <p:cNvSpPr/>
          <p:nvPr userDrawn="1"/>
        </p:nvSpPr>
        <p:spPr>
          <a:xfrm rot="5400000">
            <a:off x="4043362" y="482601"/>
            <a:ext cx="271463" cy="1065212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0" name="Rounded Rectangle 26"/>
          <p:cNvSpPr/>
          <p:nvPr userDrawn="1"/>
        </p:nvSpPr>
        <p:spPr>
          <a:xfrm rot="5400000">
            <a:off x="2911475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1" name="Rounded Rectangle 27"/>
          <p:cNvSpPr/>
          <p:nvPr userDrawn="1"/>
        </p:nvSpPr>
        <p:spPr>
          <a:xfrm rot="16200000">
            <a:off x="5265738" y="620713"/>
            <a:ext cx="273050" cy="78740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2" name="Rounded Rectangle 28"/>
          <p:cNvSpPr/>
          <p:nvPr userDrawn="1"/>
        </p:nvSpPr>
        <p:spPr>
          <a:xfrm rot="5400000">
            <a:off x="10819606" y="200819"/>
            <a:ext cx="271463" cy="162877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3" name="Rounded Rectangle 29"/>
          <p:cNvSpPr/>
          <p:nvPr userDrawn="1"/>
        </p:nvSpPr>
        <p:spPr>
          <a:xfrm rot="5400000">
            <a:off x="7209632" y="5447506"/>
            <a:ext cx="273050" cy="639763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4" name="Rounded Rectangle 30"/>
          <p:cNvSpPr/>
          <p:nvPr userDrawn="1"/>
        </p:nvSpPr>
        <p:spPr>
          <a:xfrm rot="16200000">
            <a:off x="12172950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5" name="Rounded Rectangle 31"/>
          <p:cNvSpPr/>
          <p:nvPr userDrawn="1"/>
        </p:nvSpPr>
        <p:spPr>
          <a:xfrm rot="5400000">
            <a:off x="-136525" y="695325"/>
            <a:ext cx="273050" cy="638176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4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17838" y="-260350"/>
            <a:ext cx="9271000" cy="92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 userDrawn="1"/>
        </p:nvSpPr>
        <p:spPr>
          <a:xfrm>
            <a:off x="3048000" y="-201613"/>
            <a:ext cx="9144000" cy="7245351"/>
          </a:xfrm>
          <a:prstGeom prst="rect">
            <a:avLst/>
          </a:prstGeom>
          <a:solidFill>
            <a:srgbClr val="00A0D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4" name="Rectangle 29"/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5" name="Заглавие 1"/>
          <p:cNvSpPr txBox="1">
            <a:spLocks/>
          </p:cNvSpPr>
          <p:nvPr userDrawn="1"/>
        </p:nvSpPr>
        <p:spPr>
          <a:xfrm>
            <a:off x="2809875" y="2301875"/>
            <a:ext cx="2736850" cy="27495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Адрес:</a:t>
            </a:r>
            <a:br>
              <a:rPr lang="en-GB" dirty="0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endParaRPr lang="en-GB" dirty="0">
              <a:solidFill>
                <a:schemeClr val="bg1"/>
              </a:solidFill>
              <a:ea typeface="Roboto Condensed" pitchFamily="2" charset="0"/>
              <a:cs typeface="Times New Roman" pitchFamily="18" charset="0"/>
            </a:endParaRPr>
          </a:p>
          <a:p>
            <a:pPr algn="r">
              <a:defRPr/>
            </a:pP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Телефон:</a:t>
            </a: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Имейл адрес:</a:t>
            </a: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b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</a:br>
            <a:r>
              <a:rPr lang="ru-RU">
                <a:solidFill>
                  <a:schemeClr val="bg1"/>
                </a:solidFill>
                <a:ea typeface="Roboto Condensed" pitchFamily="2" charset="0"/>
                <a:cs typeface="Times New Roman" pitchFamily="18" charset="0"/>
              </a:rPr>
              <a:t>Сайт:</a:t>
            </a:r>
            <a:endParaRPr lang="en-US" dirty="0">
              <a:solidFill>
                <a:schemeClr val="bg1"/>
              </a:solidFill>
              <a:ea typeface="Roboto Condensed" pitchFamily="2" charset="0"/>
              <a:cs typeface="Times New Roman" pitchFamily="18" charset="0"/>
            </a:endParaRPr>
          </a:p>
        </p:txBody>
      </p:sp>
      <p:sp>
        <p:nvSpPr>
          <p:cNvPr id="6" name="Подзаглавие 2"/>
          <p:cNvSpPr txBox="1">
            <a:spLocks/>
          </p:cNvSpPr>
          <p:nvPr userDrawn="1"/>
        </p:nvSpPr>
        <p:spPr>
          <a:xfrm>
            <a:off x="5618163" y="2301875"/>
            <a:ext cx="5916612" cy="27495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b="0" dirty="0">
                <a:solidFill>
                  <a:schemeClr val="bg1"/>
                </a:solidFill>
              </a:rPr>
              <a:t>ул.  </a:t>
            </a:r>
            <a:r>
              <a:rPr lang="en-US" b="0" dirty="0">
                <a:solidFill>
                  <a:schemeClr val="bg1"/>
                </a:solidFill>
              </a:rPr>
              <a:t>"</a:t>
            </a:r>
            <a:r>
              <a:rPr lang="ru-RU" b="0" dirty="0">
                <a:solidFill>
                  <a:schemeClr val="bg1"/>
                </a:solidFill>
              </a:rPr>
              <a:t>Николай Хайтов</a:t>
            </a:r>
            <a:r>
              <a:rPr lang="en-US" b="0" dirty="0">
                <a:solidFill>
                  <a:schemeClr val="bg1"/>
                </a:solidFill>
              </a:rPr>
              <a:t>"</a:t>
            </a:r>
            <a:r>
              <a:rPr lang="ru-RU" b="0" dirty="0">
                <a:solidFill>
                  <a:schemeClr val="bg1"/>
                </a:solidFill>
              </a:rPr>
              <a:t> №</a:t>
            </a:r>
            <a:r>
              <a:rPr lang="de-DE" b="0" dirty="0">
                <a:solidFill>
                  <a:schemeClr val="bg1"/>
                </a:solidFill>
              </a:rPr>
              <a:t> </a:t>
            </a:r>
            <a:r>
              <a:rPr lang="ru-RU" b="0" dirty="0">
                <a:solidFill>
                  <a:schemeClr val="bg1"/>
                </a:solidFill>
              </a:rPr>
              <a:t>2Г, ет. </a:t>
            </a:r>
            <a:r>
              <a:rPr lang="bg-BG" b="0" dirty="0">
                <a:solidFill>
                  <a:schemeClr val="bg1"/>
                </a:solidFill>
              </a:rPr>
              <a:t>2, офис 2</a:t>
            </a:r>
            <a:br>
              <a:rPr lang="bg-BG" b="0" dirty="0">
                <a:solidFill>
                  <a:schemeClr val="bg1"/>
                </a:solidFill>
              </a:rPr>
            </a:br>
            <a:r>
              <a:rPr lang="en-GB" b="0" dirty="0">
                <a:solidFill>
                  <a:schemeClr val="bg1"/>
                </a:solidFill>
              </a:rPr>
              <a:t>1113 </a:t>
            </a:r>
            <a:r>
              <a:rPr lang="ru-RU" b="0" dirty="0">
                <a:solidFill>
                  <a:schemeClr val="bg1"/>
                </a:solidFill>
              </a:rPr>
              <a:t>София</a:t>
            </a:r>
            <a:br>
              <a:rPr lang="ru-RU" b="0" dirty="0">
                <a:solidFill>
                  <a:schemeClr val="bg1"/>
                </a:solidFill>
              </a:rPr>
            </a:br>
            <a:br>
              <a:rPr lang="ru-RU" b="0" dirty="0">
                <a:solidFill>
                  <a:schemeClr val="bg1"/>
                </a:solidFill>
              </a:rPr>
            </a:br>
            <a:r>
              <a:rPr lang="ru-RU" b="0" dirty="0">
                <a:solidFill>
                  <a:schemeClr val="bg1"/>
                </a:solidFill>
              </a:rPr>
              <a:t>+359 886 31 76 73</a:t>
            </a:r>
            <a:br>
              <a:rPr lang="ru-RU" b="0" dirty="0">
                <a:solidFill>
                  <a:schemeClr val="bg1"/>
                </a:solidFill>
              </a:rPr>
            </a:br>
            <a:br>
              <a:rPr lang="ru-RU" b="0" dirty="0">
                <a:solidFill>
                  <a:schemeClr val="bg1"/>
                </a:solidFill>
              </a:rPr>
            </a:br>
            <a:r>
              <a:rPr lang="ru-RU" b="0" dirty="0">
                <a:solidFill>
                  <a:schemeClr val="bg1"/>
                </a:solidFill>
              </a:rPr>
              <a:t>office@rctrend.bg</a:t>
            </a:r>
            <a:br>
              <a:rPr lang="ru-RU" b="0" dirty="0">
                <a:solidFill>
                  <a:schemeClr val="bg1"/>
                </a:solidFill>
              </a:rPr>
            </a:br>
            <a:br>
              <a:rPr lang="ru-RU" b="0" dirty="0">
                <a:solidFill>
                  <a:schemeClr val="bg1"/>
                </a:solidFill>
              </a:rPr>
            </a:br>
            <a:r>
              <a:rPr lang="ru-RU" b="0" dirty="0">
                <a:solidFill>
                  <a:schemeClr val="bg1"/>
                </a:solidFill>
              </a:rPr>
              <a:t>www.rctrend.bg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1200" y="3157538"/>
            <a:ext cx="16462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15"/>
          <p:cNvSpPr/>
          <p:nvPr userDrawn="1"/>
        </p:nvSpPr>
        <p:spPr>
          <a:xfrm rot="16200000">
            <a:off x="10226675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9" name="Rounded Rectangle 16"/>
          <p:cNvSpPr/>
          <p:nvPr userDrawn="1"/>
        </p:nvSpPr>
        <p:spPr>
          <a:xfrm rot="16200000">
            <a:off x="11959432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0" name="Rounded Rectangle 17"/>
          <p:cNvSpPr/>
          <p:nvPr userDrawn="1"/>
        </p:nvSpPr>
        <p:spPr>
          <a:xfrm rot="16200000">
            <a:off x="4683920" y="-340519"/>
            <a:ext cx="271462" cy="159702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1" name="Rounded Rectangle 18"/>
          <p:cNvSpPr/>
          <p:nvPr userDrawn="1"/>
        </p:nvSpPr>
        <p:spPr>
          <a:xfrm rot="16200000">
            <a:off x="11303000" y="5624513"/>
            <a:ext cx="273050" cy="285750"/>
          </a:xfrm>
          <a:prstGeom prst="roundRect">
            <a:avLst>
              <a:gd name="adj" fmla="val 50000"/>
            </a:avLst>
          </a:prstGeom>
          <a:solidFill>
            <a:srgbClr val="FFB600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2" name="Rounded Rectangle 19"/>
          <p:cNvSpPr/>
          <p:nvPr userDrawn="1"/>
        </p:nvSpPr>
        <p:spPr>
          <a:xfrm rot="5400000">
            <a:off x="4043362" y="482601"/>
            <a:ext cx="271463" cy="1065212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3" name="Rounded Rectangle 20"/>
          <p:cNvSpPr/>
          <p:nvPr userDrawn="1"/>
        </p:nvSpPr>
        <p:spPr>
          <a:xfrm rot="5400000">
            <a:off x="2912269" y="86519"/>
            <a:ext cx="271462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4" name="Rounded Rectangle 21"/>
          <p:cNvSpPr/>
          <p:nvPr userDrawn="1"/>
        </p:nvSpPr>
        <p:spPr>
          <a:xfrm rot="16200000">
            <a:off x="8204200" y="5373688"/>
            <a:ext cx="273050" cy="78740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5" name="Rounded Rectangle 22"/>
          <p:cNvSpPr/>
          <p:nvPr userDrawn="1"/>
        </p:nvSpPr>
        <p:spPr>
          <a:xfrm rot="5400000">
            <a:off x="9127332" y="4441031"/>
            <a:ext cx="271462" cy="1628775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6" name="Rounded Rectangle 23"/>
          <p:cNvSpPr/>
          <p:nvPr userDrawn="1"/>
        </p:nvSpPr>
        <p:spPr>
          <a:xfrm rot="5400000">
            <a:off x="7209632" y="5447506"/>
            <a:ext cx="273050" cy="639763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7" name="Rounded Rectangle 24"/>
          <p:cNvSpPr/>
          <p:nvPr userDrawn="1"/>
        </p:nvSpPr>
        <p:spPr>
          <a:xfrm rot="16200000">
            <a:off x="12172950" y="5395913"/>
            <a:ext cx="273050" cy="742950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  <p:sp>
        <p:nvSpPr>
          <p:cNvPr id="18" name="Rounded Rectangle 25"/>
          <p:cNvSpPr/>
          <p:nvPr userDrawn="1"/>
        </p:nvSpPr>
        <p:spPr>
          <a:xfrm rot="5400000">
            <a:off x="-136525" y="5448300"/>
            <a:ext cx="273050" cy="638176"/>
          </a:xfrm>
          <a:prstGeom prst="roundRect">
            <a:avLst>
              <a:gd name="adj" fmla="val 50000"/>
            </a:avLst>
          </a:prstGeom>
          <a:solidFill>
            <a:srgbClr val="6BC4E8"/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0" dirty="0">
              <a:solidFill>
                <a:srgbClr val="FFFFFF"/>
              </a:solidFill>
              <a:latin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6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Roboto Condensed Light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F5F5F"/>
          </a:solidFill>
          <a:latin typeface="Roboto Condensed Light" pitchFamily="2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Placeholder 1"/>
          <p:cNvSpPr txBox="1">
            <a:spLocks/>
          </p:cNvSpPr>
          <p:nvPr/>
        </p:nvSpPr>
        <p:spPr bwMode="auto">
          <a:xfrm>
            <a:off x="3563938" y="3073400"/>
            <a:ext cx="85232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bg-BG" sz="2800" dirty="0">
                <a:solidFill>
                  <a:schemeClr val="bg1"/>
                </a:solidFill>
              </a:rPr>
              <a:t>Нагласи на българите спрямо изборите за Народно събрание и Европейски парламент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6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371475" y="1249363"/>
            <a:ext cx="2447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altLang="en-US" sz="2400" dirty="0">
                <a:solidFill>
                  <a:srgbClr val="FFFFFF"/>
                </a:solidFill>
              </a:rPr>
              <a:t>Паспорт и методология </a:t>
            </a:r>
            <a:br>
              <a:rPr lang="bg-BG" altLang="en-US" sz="2400" dirty="0">
                <a:solidFill>
                  <a:srgbClr val="FFFFFF"/>
                </a:solidFill>
              </a:rPr>
            </a:br>
            <a:r>
              <a:rPr lang="bg-BG" altLang="en-US" sz="2400" dirty="0">
                <a:solidFill>
                  <a:srgbClr val="FFFFFF"/>
                </a:solidFill>
              </a:rPr>
              <a:t>на изследването</a:t>
            </a:r>
            <a:endParaRPr lang="en-GB" alt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6174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250041"/>
              </p:ext>
            </p:extLst>
          </p:nvPr>
        </p:nvGraphicFramePr>
        <p:xfrm>
          <a:off x="3471334" y="575732"/>
          <a:ext cx="8492066" cy="5376335"/>
        </p:xfrm>
        <a:graphic>
          <a:graphicData uri="http://schemas.openxmlformats.org/drawingml/2006/table">
            <a:tbl>
              <a:tblPr/>
              <a:tblGrid>
                <a:gridCol w="370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2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Реализация на изследването: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„Тренд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"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Възложител: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„24 часа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"</a:t>
                      </a: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Обем на извадката: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10</a:t>
                      </a: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03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 е</a:t>
                      </a: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фективни интервюта с респонденти </a:t>
                      </a:r>
                      <a:b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</a:b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на възраст 18+ г.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285637"/>
                  </a:ext>
                </a:extLst>
              </a:tr>
              <a:tr h="7697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Представителност: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За пълнолетното население на страната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2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Метод на регистрация:</a:t>
                      </a:r>
                      <a:endParaRPr kumimoji="0" lang="en-GB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Пряко полустандартизирано интервю „лице в лице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"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76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Период на провеждане: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11</a:t>
                      </a:r>
                      <a:r>
                        <a:rPr kumimoji="0" lang="en-GB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–</a:t>
                      </a:r>
                      <a:r>
                        <a:rPr kumimoji="0" lang="bg-BG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18 май 2024 г.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97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Roboto Condensed Light" pitchFamily="2" charset="0"/>
                        </a:rPr>
                        <a:t>Максимално допустима стохастична грешка:</a:t>
                      </a:r>
                      <a:endParaRPr kumimoji="0" lang="en-GB" alt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0DF"/>
                          </a:solidFill>
                          <a:effectLst/>
                          <a:latin typeface="Roboto Condensed Light" pitchFamily="2" charset="0"/>
                        </a:rPr>
                        <a:t>± 3.1%</a:t>
                      </a:r>
                      <a:endParaRPr kumimoji="0" lang="en-GB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A0DF"/>
                        </a:solidFill>
                        <a:effectLst/>
                        <a:latin typeface="Roboto Condensed Light" pitchFamily="2" charset="0"/>
                      </a:endParaRPr>
                    </a:p>
                  </a:txBody>
                  <a:tcPr marL="198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4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4"/>
          <p:cNvSpPr txBox="1">
            <a:spLocks noChangeArrowheads="1"/>
          </p:cNvSpPr>
          <p:nvPr/>
        </p:nvSpPr>
        <p:spPr bwMode="auto">
          <a:xfrm>
            <a:off x="126471" y="1079685"/>
            <a:ext cx="2728912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altLang="en-US" dirty="0">
                <a:solidFill>
                  <a:srgbClr val="FFFFFF"/>
                </a:solidFill>
              </a:rPr>
              <a:t>Вие лично за коя от </a:t>
            </a:r>
            <a:r>
              <a:rPr lang="ru-RU" altLang="en-US" dirty="0" err="1">
                <a:solidFill>
                  <a:srgbClr val="FFFFFF"/>
                </a:solidFill>
              </a:rPr>
              <a:t>следните</a:t>
            </a:r>
            <a:r>
              <a:rPr lang="ru-RU" altLang="en-US" dirty="0">
                <a:solidFill>
                  <a:srgbClr val="FFFFFF"/>
                </a:solidFill>
              </a:rPr>
              <a:t> политически партии и коалиции, </a:t>
            </a:r>
            <a:r>
              <a:rPr lang="ru-RU" altLang="en-US" dirty="0" err="1">
                <a:solidFill>
                  <a:srgbClr val="FFFFFF"/>
                </a:solidFill>
              </a:rPr>
              <a:t>регистрирани</a:t>
            </a:r>
            <a:r>
              <a:rPr lang="ru-RU" altLang="en-US" dirty="0">
                <a:solidFill>
                  <a:srgbClr val="FFFFFF"/>
                </a:solidFill>
              </a:rPr>
              <a:t> за участие в </a:t>
            </a:r>
            <a:r>
              <a:rPr lang="ru-RU" altLang="en-US" dirty="0" err="1">
                <a:solidFill>
                  <a:srgbClr val="FFFFFF"/>
                </a:solidFill>
              </a:rPr>
              <a:t>предстоящите</a:t>
            </a:r>
            <a:r>
              <a:rPr lang="ru-RU" altLang="en-US" dirty="0">
                <a:solidFill>
                  <a:srgbClr val="FFFFFF"/>
                </a:solidFill>
              </a:rPr>
              <a:t> </a:t>
            </a:r>
            <a:r>
              <a:rPr lang="ru-RU" altLang="en-US" dirty="0" err="1">
                <a:solidFill>
                  <a:srgbClr val="FFFFFF"/>
                </a:solidFill>
              </a:rPr>
              <a:t>парламетнарни</a:t>
            </a:r>
            <a:r>
              <a:rPr lang="ru-RU" altLang="en-US" dirty="0">
                <a:solidFill>
                  <a:srgbClr val="FFFFFF"/>
                </a:solidFill>
              </a:rPr>
              <a:t> </a:t>
            </a:r>
            <a:r>
              <a:rPr lang="ru-RU" altLang="en-US" dirty="0" err="1">
                <a:solidFill>
                  <a:srgbClr val="FFFFFF"/>
                </a:solidFill>
              </a:rPr>
              <a:t>избори</a:t>
            </a:r>
            <a:r>
              <a:rPr lang="ru-RU" altLang="en-US" dirty="0">
                <a:solidFill>
                  <a:srgbClr val="FFFFFF"/>
                </a:solidFill>
              </a:rPr>
              <a:t>, </a:t>
            </a:r>
            <a:r>
              <a:rPr lang="ru-RU" altLang="en-US" dirty="0" err="1">
                <a:solidFill>
                  <a:srgbClr val="FFFFFF"/>
                </a:solidFill>
              </a:rPr>
              <a:t>ще</a:t>
            </a:r>
            <a:r>
              <a:rPr lang="ru-RU" altLang="en-US" dirty="0">
                <a:solidFill>
                  <a:srgbClr val="FFFFFF"/>
                </a:solidFill>
              </a:rPr>
              <a:t> </a:t>
            </a:r>
            <a:r>
              <a:rPr lang="ru-RU" altLang="en-US" dirty="0" err="1">
                <a:solidFill>
                  <a:srgbClr val="FFFFFF"/>
                </a:solidFill>
              </a:rPr>
              <a:t>гласувате</a:t>
            </a:r>
            <a:r>
              <a:rPr lang="ru-RU" altLang="en-US" dirty="0">
                <a:solidFill>
                  <a:srgbClr val="FFFFFF"/>
                </a:solidFill>
              </a:rPr>
              <a:t>? 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129027" name="Text Placeholder 5"/>
          <p:cNvSpPr txBox="1">
            <a:spLocks/>
          </p:cNvSpPr>
          <p:nvPr/>
        </p:nvSpPr>
        <p:spPr bwMode="auto">
          <a:xfrm>
            <a:off x="261938" y="3406775"/>
            <a:ext cx="24558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 err="1">
                <a:solidFill>
                  <a:srgbClr val="FFFFFF"/>
                </a:solidFill>
                <a:latin typeface="Roboto Condensed Light" pitchFamily="2" charset="0"/>
              </a:rPr>
              <a:t>Шоукарта</a:t>
            </a: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 с всички регистрирани политически формации подредени със съответните номера</a:t>
            </a:r>
            <a:r>
              <a:rPr lang="ru-RU" sz="1600" b="0" dirty="0">
                <a:solidFill>
                  <a:srgbClr val="FFFFFF"/>
                </a:solidFill>
                <a:latin typeface="Roboto Condensed Light" pitchFamily="2" charset="0"/>
              </a:rPr>
              <a:t> </a:t>
            </a: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29028" name="Text Placeholder 5"/>
          <p:cNvSpPr txBox="1">
            <a:spLocks/>
          </p:cNvSpPr>
          <p:nvPr/>
        </p:nvSpPr>
        <p:spPr bwMode="auto">
          <a:xfrm>
            <a:off x="329671" y="5248275"/>
            <a:ext cx="21939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103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A96</a:t>
            </a:r>
            <a:endParaRPr lang="en-US">
              <a:solidFill>
                <a:srgbClr val="00A0D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9712" y="253792"/>
            <a:ext cx="6373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Сред заявилите, че ще гласуват на </a:t>
            </a:r>
            <a:r>
              <a:rPr lang="ru-RU" sz="1600" i="1" dirty="0" err="1"/>
              <a:t>предсрочните</a:t>
            </a:r>
            <a:r>
              <a:rPr lang="ru-RU" sz="1600" i="1" dirty="0"/>
              <a:t> </a:t>
            </a:r>
            <a:r>
              <a:rPr lang="ru-RU" sz="1600" i="1" dirty="0" err="1"/>
              <a:t>парламентарни</a:t>
            </a:r>
            <a:r>
              <a:rPr lang="ru-RU" sz="1600" i="1" dirty="0"/>
              <a:t> </a:t>
            </a:r>
            <a:r>
              <a:rPr lang="ru-RU" sz="1600" i="1" dirty="0" err="1"/>
              <a:t>избори</a:t>
            </a:r>
            <a:r>
              <a:rPr lang="en-GB" sz="1600" i="1" dirty="0"/>
              <a:t>:</a:t>
            </a:r>
            <a:endParaRPr lang="en-US" sz="1600" i="1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0705B20-A4C7-4743-B450-B4B73A26F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412449"/>
              </p:ext>
            </p:extLst>
          </p:nvPr>
        </p:nvGraphicFramePr>
        <p:xfrm>
          <a:off x="1882335" y="898980"/>
          <a:ext cx="9970998" cy="540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6607F8-3FBB-4DED-7FB0-77FFB98EB1CB}"/>
              </a:ext>
            </a:extLst>
          </p:cNvPr>
          <p:cNvSpPr txBox="1"/>
          <p:nvPr/>
        </p:nvSpPr>
        <p:spPr>
          <a:xfrm>
            <a:off x="8763000" y="4665133"/>
            <a:ext cx="2040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/>
              <a:t>Опцията „Не подкрепям никого“ събира 5.1% </a:t>
            </a:r>
            <a:r>
              <a:rPr lang="bg-BG" sz="1400" b="0" dirty="0"/>
              <a:t>посочвания, но резултатът не участва в разпределението</a:t>
            </a:r>
            <a:r>
              <a:rPr lang="en-GB" sz="1400" b="0" dirty="0"/>
              <a:t>.</a:t>
            </a:r>
            <a:endParaRPr lang="bg-BG" sz="1400" b="0" dirty="0"/>
          </a:p>
        </p:txBody>
      </p:sp>
    </p:spTree>
    <p:extLst>
      <p:ext uri="{BB962C8B-B14F-4D97-AF65-F5344CB8AC3E}">
        <p14:creationId xmlns:p14="http://schemas.microsoft.com/office/powerpoint/2010/main" val="148231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4"/>
          <p:cNvSpPr txBox="1">
            <a:spLocks noChangeArrowheads="1"/>
          </p:cNvSpPr>
          <p:nvPr/>
        </p:nvSpPr>
        <p:spPr bwMode="auto">
          <a:xfrm>
            <a:off x="174625" y="1100657"/>
            <a:ext cx="2728912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altLang="en-US" dirty="0">
                <a:solidFill>
                  <a:srgbClr val="FFFFFF"/>
                </a:solidFill>
              </a:rPr>
              <a:t>Вие лично за коя от </a:t>
            </a:r>
            <a:r>
              <a:rPr lang="ru-RU" altLang="en-US" dirty="0" err="1">
                <a:solidFill>
                  <a:srgbClr val="FFFFFF"/>
                </a:solidFill>
              </a:rPr>
              <a:t>следните</a:t>
            </a:r>
            <a:r>
              <a:rPr lang="ru-RU" altLang="en-US" dirty="0">
                <a:solidFill>
                  <a:srgbClr val="FFFFFF"/>
                </a:solidFill>
              </a:rPr>
              <a:t> политически партии и коалиции, </a:t>
            </a:r>
            <a:r>
              <a:rPr lang="ru-RU" altLang="en-US" dirty="0" err="1">
                <a:solidFill>
                  <a:srgbClr val="FFFFFF"/>
                </a:solidFill>
              </a:rPr>
              <a:t>регистрирани</a:t>
            </a:r>
            <a:r>
              <a:rPr lang="ru-RU" altLang="en-US" dirty="0">
                <a:solidFill>
                  <a:srgbClr val="FFFFFF"/>
                </a:solidFill>
              </a:rPr>
              <a:t> за участие в </a:t>
            </a:r>
            <a:r>
              <a:rPr lang="ru-RU" altLang="en-US" dirty="0" err="1">
                <a:solidFill>
                  <a:srgbClr val="FFFFFF"/>
                </a:solidFill>
              </a:rPr>
              <a:t>предстоящите</a:t>
            </a:r>
            <a:r>
              <a:rPr lang="ru-RU" altLang="en-US" dirty="0">
                <a:solidFill>
                  <a:srgbClr val="FFFFFF"/>
                </a:solidFill>
              </a:rPr>
              <a:t> европейски </a:t>
            </a:r>
            <a:r>
              <a:rPr lang="ru-RU" altLang="en-US" dirty="0" err="1">
                <a:solidFill>
                  <a:srgbClr val="FFFFFF"/>
                </a:solidFill>
              </a:rPr>
              <a:t>избори</a:t>
            </a:r>
            <a:r>
              <a:rPr lang="ru-RU" altLang="en-US" dirty="0">
                <a:solidFill>
                  <a:srgbClr val="FFFFFF"/>
                </a:solidFill>
              </a:rPr>
              <a:t>, </a:t>
            </a:r>
            <a:r>
              <a:rPr lang="ru-RU" altLang="en-US" dirty="0" err="1">
                <a:solidFill>
                  <a:srgbClr val="FFFFFF"/>
                </a:solidFill>
              </a:rPr>
              <a:t>ще</a:t>
            </a:r>
            <a:r>
              <a:rPr lang="ru-RU" altLang="en-US" dirty="0">
                <a:solidFill>
                  <a:srgbClr val="FFFFFF"/>
                </a:solidFill>
              </a:rPr>
              <a:t> </a:t>
            </a:r>
            <a:r>
              <a:rPr lang="ru-RU" altLang="en-US" dirty="0" err="1">
                <a:solidFill>
                  <a:srgbClr val="FFFFFF"/>
                </a:solidFill>
              </a:rPr>
              <a:t>гласувате</a:t>
            </a:r>
            <a:r>
              <a:rPr lang="ru-RU" altLang="en-US" dirty="0">
                <a:solidFill>
                  <a:srgbClr val="FFFFFF"/>
                </a:solidFill>
              </a:rPr>
              <a:t>? 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129027" name="Text Placeholder 5"/>
          <p:cNvSpPr txBox="1">
            <a:spLocks/>
          </p:cNvSpPr>
          <p:nvPr/>
        </p:nvSpPr>
        <p:spPr bwMode="auto">
          <a:xfrm>
            <a:off x="261938" y="3381375"/>
            <a:ext cx="2438929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 err="1">
                <a:solidFill>
                  <a:srgbClr val="FFFFFF"/>
                </a:solidFill>
                <a:latin typeface="Roboto Condensed Light" pitchFamily="2" charset="0"/>
              </a:rPr>
              <a:t>Шоукарта</a:t>
            </a: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 с всички регистрирани политически формации подредени със съответните номера</a:t>
            </a:r>
            <a:r>
              <a:rPr lang="ru-RU" sz="1600" b="0" dirty="0">
                <a:solidFill>
                  <a:srgbClr val="FFFFFF"/>
                </a:solidFill>
                <a:latin typeface="Roboto Condensed Light" pitchFamily="2" charset="0"/>
              </a:rPr>
              <a:t> </a:t>
            </a: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29028" name="Text Placeholder 5"/>
          <p:cNvSpPr txBox="1">
            <a:spLocks/>
          </p:cNvSpPr>
          <p:nvPr/>
        </p:nvSpPr>
        <p:spPr bwMode="auto">
          <a:xfrm>
            <a:off x="270404" y="5172075"/>
            <a:ext cx="21939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buFont typeface="Arial" charset="0"/>
              <a:buNone/>
            </a:pPr>
            <a:r>
              <a:rPr lang="bg-BG" sz="1600" b="0" dirty="0">
                <a:solidFill>
                  <a:srgbClr val="FFFFFF"/>
                </a:solidFill>
                <a:latin typeface="Roboto Condensed Light" pitchFamily="2" charset="0"/>
              </a:rPr>
              <a:t>Един отговор</a:t>
            </a:r>
            <a:endParaRPr lang="ru-RU" sz="1600" b="0" dirty="0">
              <a:solidFill>
                <a:srgbClr val="FFFFFF"/>
              </a:solidFill>
              <a:latin typeface="Roboto Condensed Light" pitchFamily="2" charset="0"/>
            </a:endParaRPr>
          </a:p>
          <a:p>
            <a:pPr>
              <a:lnSpc>
                <a:spcPts val="2200"/>
              </a:lnSpc>
              <a:buFont typeface="Arial" charset="0"/>
              <a:buNone/>
            </a:pPr>
            <a:endParaRPr lang="en-GB" sz="1600" b="0" dirty="0">
              <a:solidFill>
                <a:srgbClr val="FFFFFF"/>
              </a:solidFill>
              <a:latin typeface="Roboto Condensed Light" pitchFamily="2" charset="0"/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263525" y="239713"/>
            <a:ext cx="103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A0DF"/>
                </a:solidFill>
              </a:rPr>
              <a:t>A96</a:t>
            </a:r>
            <a:endParaRPr lang="en-US">
              <a:solidFill>
                <a:srgbClr val="00A0D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9712" y="253792"/>
            <a:ext cx="5109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Сред заявилите, че ще гласуват на европейски</a:t>
            </a:r>
            <a:r>
              <a:rPr lang="bg-BG" sz="1600" i="1" dirty="0"/>
              <a:t>те</a:t>
            </a:r>
            <a:r>
              <a:rPr lang="ru-RU" sz="1600" i="1" dirty="0"/>
              <a:t> </a:t>
            </a:r>
            <a:r>
              <a:rPr lang="ru-RU" sz="1600" i="1" dirty="0" err="1"/>
              <a:t>избори</a:t>
            </a:r>
            <a:r>
              <a:rPr lang="ru-RU" sz="1600" i="1" dirty="0"/>
              <a:t>:</a:t>
            </a:r>
            <a:endParaRPr lang="en-US" sz="1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2B2BF-FD30-047D-2E15-7216E18B41E3}"/>
              </a:ext>
            </a:extLst>
          </p:cNvPr>
          <p:cNvSpPr txBox="1"/>
          <p:nvPr/>
        </p:nvSpPr>
        <p:spPr>
          <a:xfrm>
            <a:off x="9643533" y="2133599"/>
            <a:ext cx="215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</a:t>
            </a:r>
            <a:r>
              <a:rPr lang="bg-BG" sz="1400" dirty="0"/>
              <a:t>5</a:t>
            </a:r>
            <a:r>
              <a:rPr lang="en-GB" sz="1400" dirty="0"/>
              <a:t>% </a:t>
            </a:r>
            <a:r>
              <a:rPr lang="bg-BG" sz="1400" b="0" dirty="0"/>
              <a:t>декларират, че ще упражнят правото си на глас на изборите за Европейски парламент.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9BDAC37-7FFF-1176-6F8D-F529E8C3B60B}"/>
              </a:ext>
            </a:extLst>
          </p:cNvPr>
          <p:cNvSpPr txBox="1"/>
          <p:nvPr/>
        </p:nvSpPr>
        <p:spPr>
          <a:xfrm>
            <a:off x="9153538" y="3498602"/>
            <a:ext cx="2640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bg-BG" sz="1400"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Очаквана избирателна активност: </a:t>
            </a:r>
            <a:r>
              <a:rPr lang="bg-BG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между 2.3 и 2.5 млн</a:t>
            </a:r>
            <a:r>
              <a:rPr lang="bg-BG" sz="1400"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r>
              <a:rPr lang="bg-BG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bg-BG" sz="1400"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 данни от проучването</a:t>
            </a:r>
            <a:r>
              <a:rPr lang="en-GB" sz="1400" b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lang="bg-BG" sz="1400" b="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6BAD0-4C79-639C-A39B-2FED3FB724BB}"/>
              </a:ext>
            </a:extLst>
          </p:cNvPr>
          <p:cNvSpPr txBox="1"/>
          <p:nvPr/>
        </p:nvSpPr>
        <p:spPr>
          <a:xfrm>
            <a:off x="8906934" y="4724400"/>
            <a:ext cx="2040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/>
              <a:t>Опцията „Не подкрепям никого“ събира 5.3% </a:t>
            </a:r>
            <a:r>
              <a:rPr lang="bg-BG" sz="1400" b="0" dirty="0"/>
              <a:t>посочвания, но резултатът не участва в разпределението</a:t>
            </a:r>
            <a:r>
              <a:rPr lang="en-GB" sz="1400" b="0" dirty="0"/>
              <a:t>.</a:t>
            </a:r>
            <a:endParaRPr lang="bg-BG" sz="1400" b="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5BB4C7-BCF2-3C30-03AD-06AF7FC14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143126"/>
              </p:ext>
            </p:extLst>
          </p:nvPr>
        </p:nvGraphicFramePr>
        <p:xfrm>
          <a:off x="1651002" y="541867"/>
          <a:ext cx="9846732" cy="575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137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7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64665</TotalTime>
  <Words>281</Words>
  <Application>Microsoft Office PowerPoint</Application>
  <PresentationFormat>Widescreen</PresentationFormat>
  <Paragraphs>34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 Condensed</vt:lpstr>
      <vt:lpstr>Arial</vt:lpstr>
      <vt:lpstr>Calibri</vt:lpstr>
      <vt:lpstr>Roboto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 Tzenkova</dc:creator>
  <cp:lastModifiedBy>Dimitar Ganev</cp:lastModifiedBy>
  <cp:revision>764</cp:revision>
  <cp:lastPrinted>2023-12-12T15:16:09Z</cp:lastPrinted>
  <dcterms:created xsi:type="dcterms:W3CDTF">2021-01-17T22:34:19Z</dcterms:created>
  <dcterms:modified xsi:type="dcterms:W3CDTF">2024-05-21T09:35:22Z</dcterms:modified>
</cp:coreProperties>
</file>